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5"/>
  </p:notesMasterIdLst>
  <p:sldIdLst>
    <p:sldId id="262" r:id="rId2"/>
    <p:sldId id="286" r:id="rId3"/>
    <p:sldId id="271" r:id="rId4"/>
    <p:sldId id="256" r:id="rId5"/>
    <p:sldId id="278" r:id="rId6"/>
    <p:sldId id="287" r:id="rId7"/>
    <p:sldId id="282" r:id="rId8"/>
    <p:sldId id="274" r:id="rId9"/>
    <p:sldId id="277" r:id="rId10"/>
    <p:sldId id="275" r:id="rId11"/>
    <p:sldId id="283" r:id="rId12"/>
    <p:sldId id="281" r:id="rId13"/>
    <p:sldId id="261" r:id="rId14"/>
    <p:sldId id="276" r:id="rId15"/>
    <p:sldId id="288" r:id="rId16"/>
    <p:sldId id="284" r:id="rId17"/>
    <p:sldId id="272" r:id="rId18"/>
    <p:sldId id="289" r:id="rId19"/>
    <p:sldId id="280" r:id="rId20"/>
    <p:sldId id="285" r:id="rId21"/>
    <p:sldId id="290" r:id="rId22"/>
    <p:sldId id="269" r:id="rId23"/>
    <p:sldId id="273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1B6D317-91F2-46C9-92BF-C2327AB35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26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B6D317-91F2-46C9-92BF-C2327AB35D2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5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AF543E-A57C-4C1D-81E4-17301FD38215}" type="slidenum">
              <a:rPr lang="en-US"/>
              <a:pPr/>
              <a:t>7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3" y="4344135"/>
            <a:ext cx="5028579" cy="4113951"/>
          </a:xfrm>
        </p:spPr>
        <p:txBody>
          <a:bodyPr/>
          <a:lstStyle/>
          <a:p>
            <a:r>
              <a:rPr lang="en-US"/>
              <a:t>This chart illustrates how the information is provided on a need to know basis</a:t>
            </a:r>
          </a:p>
          <a:p>
            <a:endParaRPr lang="en-US"/>
          </a:p>
          <a:p>
            <a:r>
              <a:rPr lang="en-US"/>
              <a:t>For example39(1) of the Act  says that an owner etc must have a quality management system when required by This Act  that meets the requirements of the regulations</a:t>
            </a:r>
          </a:p>
          <a:p>
            <a:r>
              <a:rPr lang="en-US"/>
              <a:t>The New  Regulations covers requirements for quality management systems and the IMR further detail.</a:t>
            </a:r>
          </a:p>
          <a:p>
            <a:r>
              <a:rPr lang="en-US"/>
              <a:t>I has really made a difference at meetings with owners to be able to point to specific requirements in the  Regs</a:t>
            </a:r>
          </a:p>
          <a:p>
            <a:r>
              <a:rPr lang="en-US"/>
              <a:t>Safety Codes Act – Owner must ensure that equipment  complies</a:t>
            </a:r>
          </a:p>
          <a:p>
            <a:r>
              <a:rPr lang="en-US"/>
              <a:t>Regs specify more how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FB2D0-5EBF-4FC4-BA85-21D673826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85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DE9F7-50B8-4CEB-8794-7E4256AFE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8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38BFC-516C-42A2-99A4-C2955A44E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5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D20D3-C3AD-4AC2-B391-278CDECE6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95FDB-D5B0-4EFE-8757-B018D96A5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4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63FD5-B71E-43FD-9EA4-63B1C6C88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2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8453E-BC5B-48F8-80CA-6162A2896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6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73DB2-917F-4EAF-87BF-4152E551C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2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5D683-EAD6-472E-B2F4-D8097336D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6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24997-4FC9-4BA9-8107-23127FFFE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0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10C3C-53EF-4664-9680-F34BB9043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7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F7D26F1-B829-4AB9-A032-03B23BD1F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2014%20November%206%20Boiler%20Plant%20Risk%20Based%20Model%20(D0552733xAC51F).pptx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BPV%20NOV%202014.pdf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absa.ca/IBIndex/Default.aspx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fetycodes.ab.ca/Pages/Home.aspx" TargetMode="External"/><Relationship Id="rId2" Type="http://schemas.openxmlformats.org/officeDocument/2006/relationships/hyperlink" Target="http://www.absa.ca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nationalboard.org/" TargetMode="External"/><Relationship Id="rId4" Type="http://schemas.openxmlformats.org/officeDocument/2006/relationships/hyperlink" Target="http://www.api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90600" y="1524000"/>
            <a:ext cx="6934200" cy="1012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May 26, 2015 Update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12862" y="3200400"/>
            <a:ext cx="6400800" cy="3429000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Safety Moment</a:t>
            </a:r>
          </a:p>
          <a:p>
            <a:pPr algn="l" eaLnBrk="1" hangingPunct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What is the Boiler and Pressure Vessel Technical Sub-Council?</a:t>
            </a:r>
          </a:p>
          <a:p>
            <a:pPr algn="l" eaLnBrk="1" hangingPunct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2014/15 </a:t>
            </a:r>
            <a:r>
              <a:rPr lang="en-US" dirty="0" smtClean="0">
                <a:solidFill>
                  <a:srgbClr val="FFFF00"/>
                </a:solidFill>
              </a:rPr>
              <a:t>Business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12862" y="2476941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Agenda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90600" y="1524000"/>
            <a:ext cx="6934200" cy="1012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Power Engineers Regulation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295400" y="2438400"/>
            <a:ext cx="6400800" cy="342900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altLang="en-US" dirty="0" smtClean="0">
                <a:solidFill>
                  <a:srgbClr val="FFFF00"/>
                </a:solidFill>
              </a:rPr>
              <a:t>Fired Process Heater Operator ticket,</a:t>
            </a:r>
          </a:p>
          <a:p>
            <a:pPr lvl="2" eaLnBrk="1" hangingPunct="1">
              <a:defRPr/>
            </a:pPr>
            <a:r>
              <a:rPr lang="en-US" altLang="en-US" sz="2800" dirty="0" smtClean="0">
                <a:solidFill>
                  <a:srgbClr val="FFFF00"/>
                </a:solidFill>
              </a:rPr>
              <a:t>Reduced Supervision Guideline AB-528</a:t>
            </a:r>
          </a:p>
          <a:p>
            <a:pPr lvl="2" eaLnBrk="1" hangingPunct="1">
              <a:defRPr/>
            </a:pPr>
            <a:r>
              <a:rPr lang="en-US" altLang="en-US" sz="2800" dirty="0" smtClean="0">
                <a:solidFill>
                  <a:srgbClr val="FFFF00"/>
                </a:solidFill>
              </a:rPr>
              <a:t>Lakeland College offers an approved training course</a:t>
            </a:r>
          </a:p>
          <a:p>
            <a:pPr lvl="2" eaLnBrk="1" hangingPunct="1">
              <a:defRPr/>
            </a:pPr>
            <a:r>
              <a:rPr lang="en-US" altLang="en-US" sz="2800" dirty="0" smtClean="0">
                <a:solidFill>
                  <a:srgbClr val="FFFF00"/>
                </a:solidFill>
              </a:rPr>
              <a:t>The working group is still working on equivalencies for existing certifications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272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90600" y="1524000"/>
            <a:ext cx="6934200" cy="1012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>
                <a:solidFill>
                  <a:srgbClr val="FFFF00"/>
                </a:solidFill>
              </a:rPr>
              <a:t>Power Engineers Regulation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295400" y="2438400"/>
            <a:ext cx="6400800" cy="3429000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§"/>
              <a:defRPr/>
            </a:pPr>
            <a:r>
              <a:rPr lang="en-US" altLang="en-US" sz="2000" dirty="0" smtClean="0">
                <a:solidFill>
                  <a:srgbClr val="FFFF00"/>
                </a:solidFill>
              </a:rPr>
              <a:t>NPSAC is recommending to </a:t>
            </a:r>
            <a:r>
              <a:rPr lang="en-US" altLang="en-US" sz="2000" dirty="0">
                <a:solidFill>
                  <a:srgbClr val="FFFF00"/>
                </a:solidFill>
              </a:rPr>
              <a:t>SOPEEC </a:t>
            </a:r>
            <a:r>
              <a:rPr lang="en-US" altLang="en-US" sz="2000" dirty="0" smtClean="0">
                <a:solidFill>
                  <a:srgbClr val="FFFF00"/>
                </a:solidFill>
              </a:rPr>
              <a:t>to Standardize </a:t>
            </a:r>
            <a:r>
              <a:rPr lang="en-US" altLang="en-US" sz="2000" dirty="0">
                <a:solidFill>
                  <a:srgbClr val="FFFF00"/>
                </a:solidFill>
              </a:rPr>
              <a:t>r</a:t>
            </a:r>
            <a:r>
              <a:rPr lang="en-US" altLang="en-US" sz="2000" dirty="0" smtClean="0">
                <a:solidFill>
                  <a:srgbClr val="FFFF00"/>
                </a:solidFill>
              </a:rPr>
              <a:t>ating system; possibly more Consistent but definitely not simpler.</a:t>
            </a:r>
          </a:p>
          <a:p>
            <a:pPr algn="l" eaLnBrk="1" hangingPunct="1">
              <a:buFont typeface="Wingdings" pitchFamily="2" charset="2"/>
              <a:buChar char="§"/>
              <a:defRPr/>
            </a:pPr>
            <a:r>
              <a:rPr lang="en-US" altLang="en-US" sz="1600" dirty="0" smtClean="0">
                <a:solidFill>
                  <a:srgbClr val="FFFF00"/>
                </a:solidFill>
              </a:rPr>
              <a:t>Note: NPSAC = National </a:t>
            </a:r>
            <a:r>
              <a:rPr lang="en-US" altLang="en-US" sz="1600" dirty="0">
                <a:solidFill>
                  <a:srgbClr val="FFFF00"/>
                </a:solidFill>
              </a:rPr>
              <a:t>Public Safety Advisory Committee of </a:t>
            </a:r>
            <a:r>
              <a:rPr lang="en-US" altLang="en-US" sz="1600" dirty="0" smtClean="0">
                <a:solidFill>
                  <a:srgbClr val="FFFF00"/>
                </a:solidFill>
              </a:rPr>
              <a:t>Canada)</a:t>
            </a:r>
          </a:p>
          <a:p>
            <a:pPr algn="l" eaLnBrk="1" hangingPunct="1">
              <a:buFont typeface="Wingdings" pitchFamily="2" charset="2"/>
              <a:buChar char="§"/>
              <a:defRPr/>
            </a:pPr>
            <a:r>
              <a:rPr lang="en-US" altLang="en-US" sz="1600" dirty="0" smtClean="0">
                <a:solidFill>
                  <a:srgbClr val="FFFF00"/>
                </a:solidFill>
              </a:rPr>
              <a:t>SOPEEC = Standardization </a:t>
            </a:r>
            <a:r>
              <a:rPr lang="en-US" altLang="en-US" sz="1600" dirty="0">
                <a:solidFill>
                  <a:srgbClr val="FFFF00"/>
                </a:solidFill>
              </a:rPr>
              <a:t>of Power Engineers Examination </a:t>
            </a:r>
            <a:r>
              <a:rPr lang="en-US" altLang="en-US" sz="1600" dirty="0" smtClean="0">
                <a:solidFill>
                  <a:srgbClr val="FFFF00"/>
                </a:solidFill>
              </a:rPr>
              <a:t>Committee</a:t>
            </a:r>
          </a:p>
          <a:p>
            <a:pPr algn="l" eaLnBrk="1" hangingPunct="1"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FFFF00"/>
              </a:solidFill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264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90600" y="1524000"/>
            <a:ext cx="6934200" cy="1012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>
                <a:solidFill>
                  <a:srgbClr val="FFFF00"/>
                </a:solidFill>
              </a:rPr>
              <a:t>Power Engineers Regulation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295400" y="2438400"/>
            <a:ext cx="6400800" cy="3429000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§"/>
              <a:defRPr/>
            </a:pPr>
            <a:r>
              <a:rPr lang="en-US" altLang="en-US" sz="2000" dirty="0" smtClean="0">
                <a:solidFill>
                  <a:srgbClr val="FFFF00"/>
                </a:solidFill>
              </a:rPr>
              <a:t>Possible change to definition of boiler, focus more on original concepts – </a:t>
            </a:r>
            <a:r>
              <a:rPr lang="en-US" altLang="en-US" sz="2000" dirty="0" err="1" smtClean="0">
                <a:solidFill>
                  <a:srgbClr val="FFFF00"/>
                </a:solidFill>
              </a:rPr>
              <a:t>ie</a:t>
            </a:r>
            <a:r>
              <a:rPr lang="en-US" altLang="en-US" sz="2000" dirty="0" smtClean="0">
                <a:solidFill>
                  <a:srgbClr val="FFFF00"/>
                </a:solidFill>
              </a:rPr>
              <a:t>: managing stored energy in boilers</a:t>
            </a:r>
          </a:p>
          <a:p>
            <a:pPr algn="l" eaLnBrk="1" hangingPunct="1">
              <a:buFont typeface="Wingdings" pitchFamily="2" charset="2"/>
              <a:buChar char="§"/>
              <a:defRPr/>
            </a:pPr>
            <a:r>
              <a:rPr lang="en-US" altLang="en-US" sz="2000" dirty="0" smtClean="0">
                <a:solidFill>
                  <a:srgbClr val="FFFF00"/>
                </a:solidFill>
                <a:hlinkClick r:id="rId2" action="ppaction://hlinkpres?slideindex=1&amp;slidetitle="/>
              </a:rPr>
              <a:t>2014 November 6 Boiler Plant Risk Based Model (D0552733xAC51F).pptx</a:t>
            </a:r>
            <a:endParaRPr lang="en-US" altLang="en-US" sz="2000" dirty="0" smtClean="0">
              <a:solidFill>
                <a:srgbClr val="FFFF00"/>
              </a:solidFill>
            </a:endParaRPr>
          </a:p>
          <a:p>
            <a:pPr algn="l" eaLnBrk="1" hangingPunct="1">
              <a:buFont typeface="Wingdings" pitchFamily="2" charset="2"/>
              <a:buChar char="§"/>
              <a:defRPr/>
            </a:pPr>
            <a:r>
              <a:rPr lang="en-US" altLang="en-US" sz="2000" dirty="0" smtClean="0">
                <a:solidFill>
                  <a:srgbClr val="FFFF00"/>
                </a:solidFill>
              </a:rPr>
              <a:t>Note: any recommendations from either NPSAC or SOPEEC are still subject to approval through the Alberta legislation and Council processes</a:t>
            </a:r>
          </a:p>
          <a:p>
            <a:pPr algn="l" eaLnBrk="1" hangingPunct="1"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FFFF00"/>
              </a:solidFill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901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90600" y="1524000"/>
            <a:ext cx="6934200" cy="1012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Pressure Welders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295400" y="2438400"/>
            <a:ext cx="6400800" cy="4114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Introduction of “Tack Welders” Certificate to enable apprentice welders to gain experience on pressure piping fabrication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Welding Examiner in Training Certificate of Competency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90600" y="1524000"/>
            <a:ext cx="6934200" cy="1012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Regulation/Code Updates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295400" y="2438400"/>
            <a:ext cx="6400800" cy="4114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CSA B51 – new edition issued March 2014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Council looking at ways to adopt codes quicker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Potential new code specifically for Pressure Relief Devices Section </a:t>
            </a:r>
            <a:r>
              <a:rPr lang="en-US" dirty="0" smtClean="0">
                <a:solidFill>
                  <a:srgbClr val="FFFF00"/>
                </a:solidFill>
              </a:rPr>
              <a:t>XIII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346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90600" y="1524000"/>
            <a:ext cx="6934200" cy="1012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Regulation/Code Updates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295400" y="2438400"/>
            <a:ext cx="6400800" cy="4114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Movement </a:t>
            </a:r>
            <a:r>
              <a:rPr lang="en-US" dirty="0" smtClean="0">
                <a:solidFill>
                  <a:srgbClr val="FFFF00"/>
                </a:solidFill>
              </a:rPr>
              <a:t>of information from Section VIII </a:t>
            </a:r>
            <a:r>
              <a:rPr lang="en-US" dirty="0" err="1" smtClean="0">
                <a:solidFill>
                  <a:srgbClr val="FFFF00"/>
                </a:solidFill>
              </a:rPr>
              <a:t>Div</a:t>
            </a:r>
            <a:r>
              <a:rPr lang="en-US" dirty="0" smtClean="0">
                <a:solidFill>
                  <a:srgbClr val="FFFF00"/>
                </a:solidFill>
              </a:rPr>
              <a:t> 1 to </a:t>
            </a:r>
            <a:r>
              <a:rPr lang="en-US" dirty="0" err="1" smtClean="0">
                <a:solidFill>
                  <a:srgbClr val="FFFF00"/>
                </a:solidFill>
              </a:rPr>
              <a:t>Div</a:t>
            </a:r>
            <a:r>
              <a:rPr lang="en-US" dirty="0" smtClean="0">
                <a:solidFill>
                  <a:srgbClr val="FFFF00"/>
                </a:solidFill>
              </a:rPr>
              <a:t> 2 continues – creation of 2 Classes of vessels in </a:t>
            </a:r>
            <a:r>
              <a:rPr lang="en-US" dirty="0" err="1" smtClean="0">
                <a:solidFill>
                  <a:srgbClr val="FFFF00"/>
                </a:solidFill>
              </a:rPr>
              <a:t>Div</a:t>
            </a:r>
            <a:r>
              <a:rPr lang="en-US" dirty="0" smtClean="0">
                <a:solidFill>
                  <a:srgbClr val="FFFF00"/>
                </a:solidFill>
              </a:rPr>
              <a:t> 2: Class 1 will pertain to previous </a:t>
            </a:r>
            <a:r>
              <a:rPr lang="en-US" dirty="0" err="1" smtClean="0">
                <a:solidFill>
                  <a:srgbClr val="FFFF00"/>
                </a:solidFill>
              </a:rPr>
              <a:t>Div</a:t>
            </a:r>
            <a:r>
              <a:rPr lang="en-US" dirty="0" smtClean="0">
                <a:solidFill>
                  <a:srgbClr val="FFFF00"/>
                </a:solidFill>
              </a:rPr>
              <a:t> 1 vessels while Class 2 will pertain to previous </a:t>
            </a:r>
            <a:r>
              <a:rPr lang="en-US" dirty="0" err="1" smtClean="0">
                <a:solidFill>
                  <a:srgbClr val="FFFF00"/>
                </a:solidFill>
              </a:rPr>
              <a:t>Div</a:t>
            </a:r>
            <a:r>
              <a:rPr lang="en-US" dirty="0" smtClean="0">
                <a:solidFill>
                  <a:srgbClr val="FFFF00"/>
                </a:solidFill>
              </a:rPr>
              <a:t> 2 vessels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  <a:hlinkClick r:id="rId2" action="ppaction://hlinkfile"/>
              </a:rPr>
              <a:t>BPV NOV 2014.pdf</a:t>
            </a:r>
            <a:r>
              <a:rPr lang="en-US" dirty="0" smtClean="0">
                <a:solidFill>
                  <a:srgbClr val="FFFF00"/>
                </a:solidFill>
              </a:rPr>
              <a:t> (page 10)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269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90600" y="1524000"/>
            <a:ext cx="6934200" cy="1012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Regulation/Code Updates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295400" y="2438400"/>
            <a:ext cx="6400800" cy="4114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Methanol spheres installed on pipelines are now exempt from pressure equipment regulations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Canadian Propane </a:t>
            </a:r>
            <a:r>
              <a:rPr lang="en-US" dirty="0" err="1" smtClean="0">
                <a:solidFill>
                  <a:srgbClr val="FFFF00"/>
                </a:solidFill>
              </a:rPr>
              <a:t>Assoc</a:t>
            </a:r>
            <a:r>
              <a:rPr lang="en-US" dirty="0" smtClean="0">
                <a:solidFill>
                  <a:srgbClr val="FFFF00"/>
                </a:solidFill>
              </a:rPr>
              <a:t> has revised service intervals for Pressure Relief Valves: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FF00"/>
                </a:solidFill>
              </a:rPr>
              <a:t>10 years </a:t>
            </a:r>
            <a:r>
              <a:rPr lang="en-US" dirty="0" smtClean="0">
                <a:solidFill>
                  <a:srgbClr val="FFFF00"/>
                </a:solidFill>
              </a:rPr>
              <a:t>for &gt; 2500 US gallons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25 years for =&lt; 2500 US gallons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37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90600" y="1524000"/>
            <a:ext cx="6934200" cy="1012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ABSA Updates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295400" y="2438400"/>
            <a:ext cx="6553200" cy="4267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Dr</a:t>
            </a:r>
            <a:r>
              <a:rPr lang="en-US" dirty="0" smtClean="0">
                <a:solidFill>
                  <a:srgbClr val="FFFF00"/>
                </a:solidFill>
              </a:rPr>
              <a:t> K T Lau retired in Sept 2014, Mike Poehlmann became Chief Inspector and Administrator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Design Survey has made some changes to it’s management structure, Djordje </a:t>
            </a:r>
            <a:r>
              <a:rPr lang="en-US" dirty="0" err="1" smtClean="0">
                <a:solidFill>
                  <a:srgbClr val="FFFF00"/>
                </a:solidFill>
              </a:rPr>
              <a:t>Srnic</a:t>
            </a:r>
            <a:r>
              <a:rPr lang="en-US" dirty="0" smtClean="0">
                <a:solidFill>
                  <a:srgbClr val="FFFF00"/>
                </a:solidFill>
              </a:rPr>
              <a:t> moved to a Technical Advisor and Assistant Chief Inspector role, Po </a:t>
            </a:r>
            <a:r>
              <a:rPr lang="en-US" dirty="0" err="1" smtClean="0">
                <a:solidFill>
                  <a:srgbClr val="FFFF00"/>
                </a:solidFill>
              </a:rPr>
              <a:t>Fok</a:t>
            </a:r>
            <a:r>
              <a:rPr lang="en-US" dirty="0" smtClean="0">
                <a:solidFill>
                  <a:srgbClr val="FFFF00"/>
                </a:solidFill>
              </a:rPr>
              <a:t> became Design Survey </a:t>
            </a:r>
            <a:r>
              <a:rPr lang="en-US" dirty="0" smtClean="0">
                <a:solidFill>
                  <a:srgbClr val="FFFF00"/>
                </a:solidFill>
              </a:rPr>
              <a:t>Manager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90600" y="1524000"/>
            <a:ext cx="6934200" cy="1012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ABSA Updates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295400" y="2438400"/>
            <a:ext cx="6553200" cy="4267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ABSA </a:t>
            </a:r>
            <a:r>
              <a:rPr lang="en-US" dirty="0" smtClean="0">
                <a:solidFill>
                  <a:srgbClr val="FFFF00"/>
                </a:solidFill>
              </a:rPr>
              <a:t>Alerts and Bulletins can be found at: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FFFF00"/>
                </a:solidFill>
                <a:hlinkClick r:id="rId2"/>
              </a:rPr>
              <a:t>http://</a:t>
            </a:r>
            <a:r>
              <a:rPr lang="en-US" sz="3200" dirty="0" smtClean="0">
                <a:solidFill>
                  <a:srgbClr val="FFFF00"/>
                </a:solidFill>
                <a:hlinkClick r:id="rId2"/>
              </a:rPr>
              <a:t>absa.ca/IBIndex/Default.aspx</a:t>
            </a:r>
            <a:endParaRPr lang="en-US" sz="3200" dirty="0" smtClean="0">
              <a:solidFill>
                <a:srgbClr val="FFFF00"/>
              </a:solidFill>
            </a:endParaRP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351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90600" y="1524000"/>
            <a:ext cx="6934200" cy="1012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ABSA (Alberta Boilers Safety Association) Updates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295400" y="2438400"/>
            <a:ext cx="6553200" cy="4267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FFFF00"/>
              </a:solidFill>
            </a:endParaRP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New Documents: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FFFF00"/>
                </a:solidFill>
              </a:rPr>
              <a:t>Engineered pressure enclosures – ABSA has held 2 meetings to discuss the new AB-500 series document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AB-506 was revised in 2014, Notable changes: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Introduction of sample inspection for Exploration and Production equipment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Modification to Quick Opening Closure vessel inspection requirements and intervals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200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90600" y="1524000"/>
            <a:ext cx="6934200" cy="1012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May 26, 2015 Update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12862" y="3276600"/>
            <a:ext cx="6400800" cy="3429000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Power Engineers Updates</a:t>
            </a:r>
          </a:p>
          <a:p>
            <a:pPr algn="l" eaLnBrk="1" hangingPunct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ASME/CSA Updates</a:t>
            </a:r>
          </a:p>
          <a:p>
            <a:pPr algn="l" eaLnBrk="1" hangingPunct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ABSA Updates</a:t>
            </a:r>
          </a:p>
          <a:p>
            <a:pPr algn="l" eaLnBrk="1" hangingPunct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FF00"/>
                </a:solidFill>
              </a:rPr>
              <a:t>Communication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95400" y="2482334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Agenda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88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90600" y="1524000"/>
            <a:ext cx="6934200" cy="1012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ABSA (Alberta Boilers Safety Association) Updates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295400" y="2438400"/>
            <a:ext cx="6553200" cy="4267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Policy change regarding; inspection, reporting and fee changes to previous NSAF vessels. Main justification was the perception that NSAF = NSI. Fees were charged at 25% for 2014, additional 25% in 2015, ‘16 &amp; ’17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Note: NSAF = Not Subject to Annual Fees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 NSI = Not Subject to Inspection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043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90600" y="1524000"/>
            <a:ext cx="6934200" cy="1012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Communication</a:t>
            </a:r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295400" y="2438400"/>
            <a:ext cx="6400800" cy="3429000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§"/>
              <a:defRPr/>
            </a:pPr>
            <a:r>
              <a:rPr lang="en-US" sz="3600" dirty="0" smtClean="0">
                <a:solidFill>
                  <a:srgbClr val="FFFF00"/>
                </a:solidFill>
              </a:rPr>
              <a:t>How would this group like me to communicate go-forward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Current meeting minutes on SCC website, is this sufficient? 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Any new issues this group would like to bring forward to BTC</a:t>
            </a:r>
            <a:r>
              <a:rPr lang="en-US" sz="3200" dirty="0" smtClean="0">
                <a:solidFill>
                  <a:srgbClr val="FFFF00"/>
                </a:solidFill>
              </a:rPr>
              <a:t>?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940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90600" y="1524000"/>
            <a:ext cx="6934200" cy="10128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Communication</a:t>
            </a:r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295400" y="2438400"/>
            <a:ext cx="6400800" cy="342900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Forum/process </a:t>
            </a:r>
            <a:r>
              <a:rPr lang="en-US" sz="3200" dirty="0" smtClean="0">
                <a:solidFill>
                  <a:srgbClr val="FFFF00"/>
                </a:solidFill>
              </a:rPr>
              <a:t>for bringing these to my attention for consideration of BTC? 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762000" y="1524000"/>
            <a:ext cx="7391400" cy="10128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Important Links</a:t>
            </a:r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295400" y="2438400"/>
            <a:ext cx="6400800" cy="34290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ABSA: </a:t>
            </a:r>
            <a:r>
              <a:rPr lang="en-US" sz="2800" dirty="0" smtClean="0">
                <a:solidFill>
                  <a:srgbClr val="FFFF00"/>
                </a:solidFill>
                <a:hlinkClick r:id="rId2"/>
              </a:rPr>
              <a:t>www.absa.ca</a:t>
            </a:r>
            <a:endParaRPr lang="en-US" sz="2800" dirty="0" smtClean="0">
              <a:solidFill>
                <a:srgbClr val="FFFF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Safety </a:t>
            </a:r>
            <a:r>
              <a:rPr lang="en-US" sz="2800" dirty="0">
                <a:solidFill>
                  <a:srgbClr val="FFFF00"/>
                </a:solidFill>
              </a:rPr>
              <a:t>Codes Council: </a:t>
            </a:r>
            <a:r>
              <a:rPr lang="en-US" sz="2800" dirty="0">
                <a:solidFill>
                  <a:srgbClr val="FFFF00"/>
                </a:solidFill>
                <a:hlinkClick r:id="rId3"/>
              </a:rPr>
              <a:t>http://</a:t>
            </a:r>
            <a:r>
              <a:rPr lang="en-US" sz="2800" dirty="0" smtClean="0">
                <a:solidFill>
                  <a:srgbClr val="FFFF00"/>
                </a:solidFill>
                <a:hlinkClick r:id="rId3"/>
              </a:rPr>
              <a:t>www.safetycodes.ab.ca/Pages/Home.aspx</a:t>
            </a:r>
            <a:endParaRPr lang="en-US" sz="2800" dirty="0" smtClean="0">
              <a:solidFill>
                <a:srgbClr val="FFFF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American Petroleum Institute: </a:t>
            </a:r>
            <a:r>
              <a:rPr lang="en-US" sz="2800" dirty="0" smtClean="0">
                <a:solidFill>
                  <a:srgbClr val="FFFF00"/>
                </a:solidFill>
                <a:hlinkClick r:id="rId4"/>
              </a:rPr>
              <a:t>http</a:t>
            </a:r>
            <a:r>
              <a:rPr lang="en-US" sz="2800" dirty="0">
                <a:solidFill>
                  <a:srgbClr val="FFFF00"/>
                </a:solidFill>
                <a:hlinkClick r:id="rId4"/>
              </a:rPr>
              <a:t>://www.api.org</a:t>
            </a:r>
            <a:r>
              <a:rPr lang="en-US" sz="2800" dirty="0" smtClean="0">
                <a:solidFill>
                  <a:srgbClr val="FFFF00"/>
                </a:solidFill>
                <a:hlinkClick r:id="rId4"/>
              </a:rPr>
              <a:t>/</a:t>
            </a:r>
            <a:endParaRPr lang="en-US" sz="2800" dirty="0" smtClean="0">
              <a:solidFill>
                <a:srgbClr val="FFFF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rgbClr val="FFFF00"/>
                </a:solidFill>
              </a:rPr>
              <a:t>National Board: </a:t>
            </a:r>
            <a:r>
              <a:rPr lang="en-US" sz="2800" dirty="0">
                <a:solidFill>
                  <a:srgbClr val="FFFF00"/>
                </a:solidFill>
                <a:hlinkClick r:id="rId5"/>
              </a:rPr>
              <a:t>http://www.nationalboard.org</a:t>
            </a:r>
            <a:r>
              <a:rPr lang="en-US" sz="2800" dirty="0" smtClean="0">
                <a:solidFill>
                  <a:srgbClr val="FFFF00"/>
                </a:solidFill>
                <a:hlinkClick r:id="rId5"/>
              </a:rPr>
              <a:t>/</a:t>
            </a:r>
            <a:endParaRPr lang="en-US" sz="2800" dirty="0" smtClean="0">
              <a:solidFill>
                <a:srgbClr val="FFFF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Center for Chemical Process Safety: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rgbClr val="FFFF00"/>
                </a:solidFill>
              </a:rPr>
              <a:t>http://www.aiche.org/ccps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826253" y="2514600"/>
            <a:ext cx="7327147" cy="7620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dirty="0" smtClean="0">
                <a:solidFill>
                  <a:srgbClr val="FFFF00"/>
                </a:solidFill>
              </a:rPr>
              <a:t>The big question – Should I say something or not? I should have!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FFFFFF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 descr="C:\Users\lorantj\AppData\Local\Microsoft\Windows\Temporary Internet Files\Content.Outlook\2UOZ4Z7G\FullSizeRend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53" y="3505200"/>
            <a:ext cx="1824871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837" y="3519055"/>
            <a:ext cx="222885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519055"/>
            <a:ext cx="21717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90" y="1676400"/>
            <a:ext cx="7800109" cy="5334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Safety Moment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36964" y="3124200"/>
            <a:ext cx="6400800" cy="34290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i="1" dirty="0" smtClean="0">
                <a:solidFill>
                  <a:srgbClr val="FFFF00"/>
                </a:solidFill>
              </a:rPr>
              <a:t>Soon to be the “Pressure Equipment Technical Sub-Council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dirty="0" smtClean="0">
                <a:solidFill>
                  <a:srgbClr val="FFFF00"/>
                </a:solidFill>
              </a:rPr>
              <a:t>What is it?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dirty="0">
                <a:solidFill>
                  <a:srgbClr val="FFFF00"/>
                </a:solidFill>
              </a:rPr>
              <a:t>http://www.safetycodes.ab.ca/Council/Pages/default.aspx</a:t>
            </a:r>
            <a:endParaRPr lang="en-US" dirty="0" smtClean="0">
              <a:solidFill>
                <a:srgbClr val="FFFF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dirty="0" smtClean="0">
                <a:solidFill>
                  <a:srgbClr val="FFFF00"/>
                </a:solidFill>
              </a:rPr>
              <a:t>How does it work?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6964" y="1752600"/>
            <a:ext cx="6248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FFFF00"/>
                </a:solidFill>
              </a:rPr>
              <a:t>What is the Boiler and Pressure Vessel Technical Sub-Council?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43891" y="2829818"/>
            <a:ext cx="6400800" cy="34290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dirty="0" smtClean="0">
                <a:solidFill>
                  <a:srgbClr val="FFFF00"/>
                </a:solidFill>
              </a:rPr>
              <a:t>Make-up of the Council?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dirty="0" smtClean="0">
                <a:solidFill>
                  <a:srgbClr val="FFFF00"/>
                </a:solidFill>
              </a:rPr>
              <a:t>What does it do for the members of GPAC?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dirty="0" smtClean="0">
                <a:solidFill>
                  <a:srgbClr val="FFFF00"/>
                </a:solidFill>
              </a:rPr>
              <a:t>I’d like know more about the Council and the regulatory </a:t>
            </a:r>
            <a:r>
              <a:rPr lang="en-US" dirty="0" smtClean="0">
                <a:solidFill>
                  <a:srgbClr val="FFFF00"/>
                </a:solidFill>
              </a:rPr>
              <a:t>framework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6964" y="1752600"/>
            <a:ext cx="6248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FFFF00"/>
                </a:solidFill>
              </a:rPr>
              <a:t>What is the Boiler and Pressure Vessel Technical Sub-Council?</a:t>
            </a:r>
          </a:p>
        </p:txBody>
      </p:sp>
    </p:spTree>
    <p:extLst>
      <p:ext uri="{BB962C8B-B14F-4D97-AF65-F5344CB8AC3E}">
        <p14:creationId xmlns:p14="http://schemas.microsoft.com/office/powerpoint/2010/main" val="125115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43891" y="2829818"/>
            <a:ext cx="6400800" cy="34290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dirty="0" smtClean="0">
                <a:solidFill>
                  <a:srgbClr val="FFFF00"/>
                </a:solidFill>
              </a:rPr>
              <a:t>Question </a:t>
            </a:r>
            <a:r>
              <a:rPr lang="en-US" dirty="0" smtClean="0">
                <a:solidFill>
                  <a:srgbClr val="FFFF00"/>
                </a:solidFill>
              </a:rPr>
              <a:t>about current regulations?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dirty="0" smtClean="0">
                <a:solidFill>
                  <a:srgbClr val="FFFF00"/>
                </a:solidFill>
              </a:rPr>
              <a:t>How do I raise an issue to the Council?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6964" y="1752600"/>
            <a:ext cx="6248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FFFF00"/>
                </a:solidFill>
              </a:rPr>
              <a:t>What is the Boiler and Pressure Vessel Technical Sub-Council?</a:t>
            </a:r>
          </a:p>
        </p:txBody>
      </p:sp>
    </p:spTree>
    <p:extLst>
      <p:ext uri="{BB962C8B-B14F-4D97-AF65-F5344CB8AC3E}">
        <p14:creationId xmlns:p14="http://schemas.microsoft.com/office/powerpoint/2010/main" val="296775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2771775" y="1412875"/>
            <a:ext cx="3200400" cy="6858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1200"/>
              </a:spcBef>
            </a:pPr>
            <a:r>
              <a:rPr lang="en-GB" sz="2400" b="1" dirty="0">
                <a:solidFill>
                  <a:srgbClr val="000000"/>
                </a:solidFill>
                <a:latin typeface="Verdana" pitchFamily="34" charset="0"/>
              </a:rPr>
              <a:t>Safety Codes Act</a:t>
            </a:r>
            <a:endParaRPr lang="en-US" sz="24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79388" y="2349500"/>
            <a:ext cx="1573212" cy="835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Pressure</a:t>
            </a:r>
          </a:p>
          <a:p>
            <a:pPr algn="ctr"/>
            <a:r>
              <a:rPr lang="en-US" sz="1600" b="1" dirty="0"/>
              <a:t>Welders Regulation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905000" y="2362200"/>
            <a:ext cx="2343150" cy="835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/>
              <a:t>Administrative</a:t>
            </a:r>
            <a:br>
              <a:rPr lang="en-US" sz="1600" b="1" dirty="0"/>
            </a:br>
            <a:r>
              <a:rPr lang="en-US" sz="1600" b="1" dirty="0"/>
              <a:t> Items </a:t>
            </a:r>
            <a:br>
              <a:rPr lang="en-US" sz="1600" b="1" dirty="0"/>
            </a:br>
            <a:r>
              <a:rPr lang="en-US" sz="1600" b="1" dirty="0"/>
              <a:t>Regulation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5029200" y="2286000"/>
            <a:ext cx="1638300" cy="835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/>
              <a:t>Power Engineers Regulation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6858000" y="2279650"/>
            <a:ext cx="1981200" cy="1079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/>
              <a:t>Pressure Equipment Exemption Order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2514600" y="3429000"/>
            <a:ext cx="3886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en-GB" sz="2200" b="1" dirty="0">
                <a:solidFill>
                  <a:srgbClr val="000000"/>
                </a:solidFill>
                <a:latin typeface="Times New Roman" pitchFamily="18" charset="0"/>
              </a:rPr>
              <a:t>Pressure Equipment Safety Regulation</a:t>
            </a: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228600" y="4495800"/>
            <a:ext cx="1524000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Adopted Codes and Standards</a:t>
            </a: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1981200" y="4470400"/>
            <a:ext cx="52578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en-GB" sz="2200" b="1" dirty="0">
                <a:solidFill>
                  <a:srgbClr val="000000"/>
                </a:solidFill>
                <a:latin typeface="Times New Roman" pitchFamily="18" charset="0"/>
              </a:rPr>
              <a:t>ABSA Policy Documents approved by the Administrator</a:t>
            </a: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1259632" y="5589240"/>
            <a:ext cx="6553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en-GB" sz="2200" b="1" dirty="0">
                <a:solidFill>
                  <a:srgbClr val="000000"/>
                </a:solidFill>
                <a:latin typeface="Times New Roman" pitchFamily="18" charset="0"/>
              </a:rPr>
              <a:t>Technical Publications </a:t>
            </a:r>
            <a:br>
              <a:rPr lang="en-GB" sz="2200" b="1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GB" sz="2200" b="1" dirty="0">
                <a:solidFill>
                  <a:srgbClr val="000000"/>
                </a:solidFill>
                <a:latin typeface="Times New Roman" pitchFamily="18" charset="0"/>
              </a:rPr>
              <a:t>API, NB etc.</a:t>
            </a: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4343400" y="2095500"/>
            <a:ext cx="0" cy="1325563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4343400" y="4191000"/>
            <a:ext cx="0" cy="284163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4343400" y="5238750"/>
            <a:ext cx="0" cy="32067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5943600" y="1714500"/>
            <a:ext cx="19812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7931150" y="1727200"/>
            <a:ext cx="0" cy="566738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>
            <a:off x="6477000" y="1720850"/>
            <a:ext cx="0" cy="566738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762000" y="1676400"/>
            <a:ext cx="19812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>
            <a:off x="762000" y="1676400"/>
            <a:ext cx="0" cy="685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>
            <a:off x="2057400" y="1676400"/>
            <a:ext cx="0" cy="6858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 flipH="1">
            <a:off x="1219200" y="3733800"/>
            <a:ext cx="12954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>
            <a:off x="1219200" y="3733800"/>
            <a:ext cx="0" cy="762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70" name="Rectangle 22"/>
          <p:cNvSpPr>
            <a:spLocks noGrp="1" noChangeArrowheads="1"/>
          </p:cNvSpPr>
          <p:nvPr>
            <p:ph type="title"/>
          </p:nvPr>
        </p:nvSpPr>
        <p:spPr>
          <a:xfrm>
            <a:off x="457200" y="209550"/>
            <a:ext cx="8229600" cy="990600"/>
          </a:xfrm>
        </p:spPr>
        <p:txBody>
          <a:bodyPr/>
          <a:lstStyle/>
          <a:p>
            <a:r>
              <a:rPr lang="en-US" dirty="0" smtClean="0"/>
              <a:t>Hierarchy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184564" y="2362200"/>
            <a:ext cx="6400800" cy="3429000"/>
          </a:xfrm>
        </p:spPr>
        <p:txBody>
          <a:bodyPr/>
          <a:lstStyle/>
          <a:p>
            <a:pPr marL="285750" indent="-28575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FFFF00"/>
                </a:solidFill>
              </a:rPr>
              <a:t>There were </a:t>
            </a:r>
            <a:r>
              <a:rPr lang="en-US" sz="2000" dirty="0" smtClean="0">
                <a:solidFill>
                  <a:srgbClr val="FFFF00"/>
                </a:solidFill>
              </a:rPr>
              <a:t>6 </a:t>
            </a:r>
            <a:r>
              <a:rPr lang="en-US" sz="2000" dirty="0">
                <a:solidFill>
                  <a:srgbClr val="FFFF00"/>
                </a:solidFill>
              </a:rPr>
              <a:t>meetings held in </a:t>
            </a:r>
            <a:r>
              <a:rPr lang="en-US" sz="2000" dirty="0" smtClean="0">
                <a:solidFill>
                  <a:srgbClr val="FFFF00"/>
                </a:solidFill>
              </a:rPr>
              <a:t>2014 with 2 meetings thus far in 2015. </a:t>
            </a:r>
          </a:p>
          <a:p>
            <a:pPr marL="285750" indent="-28575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FFFF00"/>
                </a:solidFill>
              </a:rPr>
              <a:t>http://www.safetycodes.ab.ca/Council/SubCouncils/Pages/BPVMinutes.aspx</a:t>
            </a:r>
          </a:p>
          <a:p>
            <a:pPr marL="285750" indent="-28575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FFFF00"/>
                </a:solidFill>
              </a:rPr>
              <a:t>Significant changes:</a:t>
            </a:r>
          </a:p>
          <a:p>
            <a:pPr marL="28575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FFFF00"/>
                </a:solidFill>
              </a:rPr>
              <a:t>Chair position is now a 2 year </a:t>
            </a:r>
            <a:r>
              <a:rPr lang="en-US" sz="2000" dirty="0" smtClean="0">
                <a:solidFill>
                  <a:srgbClr val="FFFF00"/>
                </a:solidFill>
              </a:rPr>
              <a:t>term</a:t>
            </a:r>
          </a:p>
          <a:p>
            <a:pPr marL="28575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Out-going </a:t>
            </a:r>
            <a:r>
              <a:rPr lang="en-US" sz="2000" dirty="0">
                <a:solidFill>
                  <a:srgbClr val="FFFF00"/>
                </a:solidFill>
              </a:rPr>
              <a:t>Chair – Brian Lade was replaced by </a:t>
            </a:r>
            <a:r>
              <a:rPr lang="en-US" sz="2000" dirty="0" smtClean="0">
                <a:solidFill>
                  <a:srgbClr val="FFFF00"/>
                </a:solidFill>
              </a:rPr>
              <a:t>Izak </a:t>
            </a:r>
            <a:r>
              <a:rPr lang="en-US" sz="2000" dirty="0">
                <a:solidFill>
                  <a:srgbClr val="FFFF00"/>
                </a:solidFill>
              </a:rPr>
              <a:t>Roux in April </a:t>
            </a:r>
            <a:r>
              <a:rPr lang="en-US" sz="2000" dirty="0" smtClean="0">
                <a:solidFill>
                  <a:srgbClr val="FFFF00"/>
                </a:solidFill>
              </a:rPr>
              <a:t>2015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336964" y="1600200"/>
            <a:ext cx="624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2014/2015 Business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63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184564" y="2362200"/>
            <a:ext cx="6400800" cy="3429000"/>
          </a:xfrm>
        </p:spPr>
        <p:txBody>
          <a:bodyPr/>
          <a:lstStyle/>
          <a:p>
            <a:pPr marL="285750"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There have been 4 working groups set up to address issues arising in the following categories:</a:t>
            </a:r>
          </a:p>
          <a:p>
            <a:pPr marL="1028700"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Pressure Welders Working Group</a:t>
            </a:r>
          </a:p>
          <a:p>
            <a:pPr marL="1028700"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Power Engineers Working Group</a:t>
            </a:r>
          </a:p>
          <a:p>
            <a:pPr marL="1028700"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PESR, Codes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&amp; Standards, Design Survey/Registration and New Equipment Inspection Working Group</a:t>
            </a:r>
          </a:p>
          <a:p>
            <a:pPr marL="1028700"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PESR – In-Service Inspections, Repairs &amp; Alterations and PEIM Working Group</a:t>
            </a:r>
          </a:p>
          <a:p>
            <a:pPr algn="l" eaLnBrk="1" hangingPunct="1"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FFFF00"/>
              </a:solidFill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6511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5213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336964" y="1600200"/>
            <a:ext cx="624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2014/2015 Business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59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6714</TotalTime>
  <Words>909</Words>
  <Application>Microsoft Office PowerPoint</Application>
  <PresentationFormat>On-screen Show (4:3)</PresentationFormat>
  <Paragraphs>117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Clouds</vt:lpstr>
      <vt:lpstr>May 26, 2015 Update</vt:lpstr>
      <vt:lpstr>May 26, 2015 Update</vt:lpstr>
      <vt:lpstr>Safety Moment</vt:lpstr>
      <vt:lpstr>PowerPoint Presentation</vt:lpstr>
      <vt:lpstr>PowerPoint Presentation</vt:lpstr>
      <vt:lpstr>PowerPoint Presentation</vt:lpstr>
      <vt:lpstr>Hierarchy</vt:lpstr>
      <vt:lpstr>PowerPoint Presentation</vt:lpstr>
      <vt:lpstr>PowerPoint Presentation</vt:lpstr>
      <vt:lpstr>Power Engineers Regulation</vt:lpstr>
      <vt:lpstr>Power Engineers Regulation</vt:lpstr>
      <vt:lpstr>Power Engineers Regulation</vt:lpstr>
      <vt:lpstr>Pressure Welders</vt:lpstr>
      <vt:lpstr>Regulation/Code Updates</vt:lpstr>
      <vt:lpstr>Regulation/Code Updates</vt:lpstr>
      <vt:lpstr>Regulation/Code Updates</vt:lpstr>
      <vt:lpstr>ABSA Updates</vt:lpstr>
      <vt:lpstr>ABSA Updates</vt:lpstr>
      <vt:lpstr>ABSA (Alberta Boilers Safety Association) Updates</vt:lpstr>
      <vt:lpstr>ABSA (Alberta Boilers Safety Association) Updates</vt:lpstr>
      <vt:lpstr>Communication</vt:lpstr>
      <vt:lpstr>Communication</vt:lpstr>
      <vt:lpstr>Important 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Boiler Technical Council Update 2011/12</dc:title>
  <dc:creator>lorantj</dc:creator>
  <cp:lastModifiedBy>Loran, Todd J</cp:lastModifiedBy>
  <cp:revision>49</cp:revision>
  <dcterms:created xsi:type="dcterms:W3CDTF">2012-03-15T20:31:10Z</dcterms:created>
  <dcterms:modified xsi:type="dcterms:W3CDTF">2015-05-26T17:39:06Z</dcterms:modified>
</cp:coreProperties>
</file>