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4"/>
  </p:sldMasterIdLst>
  <p:notesMasterIdLst>
    <p:notesMasterId r:id="rId38"/>
  </p:notesMasterIdLst>
  <p:handoutMasterIdLst>
    <p:handoutMasterId r:id="rId39"/>
  </p:handoutMasterIdLst>
  <p:sldIdLst>
    <p:sldId id="256" r:id="rId5"/>
    <p:sldId id="290" r:id="rId6"/>
    <p:sldId id="291" r:id="rId7"/>
    <p:sldId id="292" r:id="rId8"/>
    <p:sldId id="259" r:id="rId9"/>
    <p:sldId id="293" r:id="rId10"/>
    <p:sldId id="320" r:id="rId11"/>
    <p:sldId id="294" r:id="rId12"/>
    <p:sldId id="295" r:id="rId13"/>
    <p:sldId id="258" r:id="rId14"/>
    <p:sldId id="277" r:id="rId15"/>
    <p:sldId id="278" r:id="rId16"/>
    <p:sldId id="298" r:id="rId17"/>
    <p:sldId id="324" r:id="rId18"/>
    <p:sldId id="325" r:id="rId19"/>
    <p:sldId id="326" r:id="rId20"/>
    <p:sldId id="280" r:id="rId21"/>
    <p:sldId id="261" r:id="rId22"/>
    <p:sldId id="321" r:id="rId23"/>
    <p:sldId id="301" r:id="rId24"/>
    <p:sldId id="263" r:id="rId25"/>
    <p:sldId id="322" r:id="rId26"/>
    <p:sldId id="285" r:id="rId27"/>
    <p:sldId id="288" r:id="rId28"/>
    <p:sldId id="306" r:id="rId29"/>
    <p:sldId id="266" r:id="rId30"/>
    <p:sldId id="304" r:id="rId31"/>
    <p:sldId id="268" r:id="rId32"/>
    <p:sldId id="287" r:id="rId33"/>
    <p:sldId id="319" r:id="rId34"/>
    <p:sldId id="323" r:id="rId35"/>
    <p:sldId id="327" r:id="rId36"/>
    <p:sldId id="273" r:id="rId3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00"/>
    <a:srgbClr val="FFFF00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31" autoAdjust="0"/>
    <p:restoredTop sz="86408" autoAdjust="0"/>
  </p:normalViewPr>
  <p:slideViewPr>
    <p:cSldViewPr>
      <p:cViewPr>
        <p:scale>
          <a:sx n="70" d="100"/>
          <a:sy n="70" d="100"/>
        </p:scale>
        <p:origin x="-11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54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4EC491-91B4-4FB6-A156-7FF64F0C4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198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2EA8E84-7BC7-446F-8D69-CB1A67CF9D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08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2B155DB-4D85-4631-B46D-2C53E30A1B83}" type="slidenum">
              <a:rPr lang="en-US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94 w 5740"/>
                <a:gd name="T1" fmla="*/ 233 h 4316"/>
                <a:gd name="T2" fmla="*/ 0 w 5740"/>
                <a:gd name="T3" fmla="*/ 233 h 4316"/>
                <a:gd name="T4" fmla="*/ 0 w 5740"/>
                <a:gd name="T5" fmla="*/ 0 h 4316"/>
                <a:gd name="T6" fmla="*/ 5794 w 5740"/>
                <a:gd name="T7" fmla="*/ 0 h 4316"/>
                <a:gd name="T8" fmla="*/ 5794 w 5740"/>
                <a:gd name="T9" fmla="*/ 233 h 4316"/>
                <a:gd name="T10" fmla="*/ 5794 w 5740"/>
                <a:gd name="T11" fmla="*/ 2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2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2 w 382"/>
                  <a:gd name="T19" fmla="*/ 96 h 96"/>
                  <a:gd name="T20" fmla="*/ 266 w 382"/>
                  <a:gd name="T21" fmla="*/ 90 h 96"/>
                  <a:gd name="T22" fmla="*/ 314 w 382"/>
                  <a:gd name="T23" fmla="*/ 84 h 96"/>
                  <a:gd name="T24" fmla="*/ 355 w 382"/>
                  <a:gd name="T25" fmla="*/ 66 h 96"/>
                  <a:gd name="T26" fmla="*/ 385 w 382"/>
                  <a:gd name="T27" fmla="*/ 42 h 96"/>
                  <a:gd name="T28" fmla="*/ 379 w 382"/>
                  <a:gd name="T29" fmla="*/ 42 h 96"/>
                  <a:gd name="T30" fmla="*/ 349 w 382"/>
                  <a:gd name="T31" fmla="*/ 66 h 96"/>
                  <a:gd name="T32" fmla="*/ 308 w 382"/>
                  <a:gd name="T33" fmla="*/ 78 h 96"/>
                  <a:gd name="T34" fmla="*/ 266 w 382"/>
                  <a:gd name="T35" fmla="*/ 90 h 96"/>
                  <a:gd name="T36" fmla="*/ 212 w 382"/>
                  <a:gd name="T37" fmla="*/ 96 h 96"/>
                  <a:gd name="T38" fmla="*/ 212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2 w 185"/>
                  <a:gd name="T5" fmla="*/ 36 h 210"/>
                  <a:gd name="T6" fmla="*/ 158 w 185"/>
                  <a:gd name="T7" fmla="*/ 72 h 210"/>
                  <a:gd name="T8" fmla="*/ 164 w 185"/>
                  <a:gd name="T9" fmla="*/ 90 h 210"/>
                  <a:gd name="T10" fmla="*/ 170 w 185"/>
                  <a:gd name="T11" fmla="*/ 114 h 210"/>
                  <a:gd name="T12" fmla="*/ 164 w 185"/>
                  <a:gd name="T13" fmla="*/ 138 h 210"/>
                  <a:gd name="T14" fmla="*/ 152 w 185"/>
                  <a:gd name="T15" fmla="*/ 162 h 210"/>
                  <a:gd name="T16" fmla="*/ 122 w 185"/>
                  <a:gd name="T17" fmla="*/ 180 h 210"/>
                  <a:gd name="T18" fmla="*/ 90 w 185"/>
                  <a:gd name="T19" fmla="*/ 198 h 210"/>
                  <a:gd name="T20" fmla="*/ 99 w 185"/>
                  <a:gd name="T21" fmla="*/ 210 h 210"/>
                  <a:gd name="T22" fmla="*/ 134 w 185"/>
                  <a:gd name="T23" fmla="*/ 192 h 210"/>
                  <a:gd name="T24" fmla="*/ 164 w 185"/>
                  <a:gd name="T25" fmla="*/ 168 h 210"/>
                  <a:gd name="T26" fmla="*/ 182 w 185"/>
                  <a:gd name="T27" fmla="*/ 144 h 210"/>
                  <a:gd name="T28" fmla="*/ 188 w 185"/>
                  <a:gd name="T29" fmla="*/ 114 h 210"/>
                  <a:gd name="T30" fmla="*/ 182 w 185"/>
                  <a:gd name="T31" fmla="*/ 90 h 210"/>
                  <a:gd name="T32" fmla="*/ 176 w 185"/>
                  <a:gd name="T33" fmla="*/ 66 h 210"/>
                  <a:gd name="T34" fmla="*/ 158 w 185"/>
                  <a:gd name="T35" fmla="*/ 48 h 210"/>
                  <a:gd name="T36" fmla="*/ 134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</p:grpSp>
        </p:grpSp>
      </p:grpSp>
      <p:pic>
        <p:nvPicPr>
          <p:cNvPr id="68" name="Picture 73" descr="SDXTMPPPT0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04800"/>
            <a:ext cx="1363663" cy="135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81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073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81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9" name="Footer Placeholder 68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altLang="en-US" smtClean="0"/>
              <a:t>November 6, 2014</a:t>
            </a:r>
            <a:endParaRPr lang="en-US" altLang="en-US"/>
          </a:p>
        </p:txBody>
      </p:sp>
      <p:sp>
        <p:nvSpPr>
          <p:cNvPr id="70" name="Rectangle 6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A5817B3-35EE-4DB3-B90D-0E9A993341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26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7E607-66B7-4816-9868-D653115848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02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40DC08-A5B2-4483-A7C1-734A560FF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909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AE46D-A659-4445-98CB-8FC344B9C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542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B16E94-B1ED-4E8A-A0B4-12A1B9DA5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75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247CF6-CAE0-4A89-99C3-CBBF2F4013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49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3BAD77-0F0F-4B17-85A4-35E0FBB5EE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18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11A14-0231-47CC-B9B7-79ED5D722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18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3672F-3970-47B4-B95C-6C9A37DA9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97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67F98-D531-41C3-AA2A-1D09ECC2FA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63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21C03-ACEB-4564-A375-CF15902464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8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782F7E-4536-4F07-8211-CB2658843F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87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85F468-4BFF-43DA-9204-56517494F9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10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94 w 5740"/>
                <a:gd name="T1" fmla="*/ 233 h 4316"/>
                <a:gd name="T2" fmla="*/ 0 w 5740"/>
                <a:gd name="T3" fmla="*/ 233 h 4316"/>
                <a:gd name="T4" fmla="*/ 0 w 5740"/>
                <a:gd name="T5" fmla="*/ 0 h 4316"/>
                <a:gd name="T6" fmla="*/ 5794 w 5740"/>
                <a:gd name="T7" fmla="*/ 0 h 4316"/>
                <a:gd name="T8" fmla="*/ 5794 w 5740"/>
                <a:gd name="T9" fmla="*/ 233 h 4316"/>
                <a:gd name="T10" fmla="*/ 5794 w 5740"/>
                <a:gd name="T11" fmla="*/ 2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072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073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5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5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075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5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5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2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2 w 382"/>
                  <a:gd name="T19" fmla="*/ 96 h 96"/>
                  <a:gd name="T20" fmla="*/ 266 w 382"/>
                  <a:gd name="T21" fmla="*/ 90 h 96"/>
                  <a:gd name="T22" fmla="*/ 314 w 382"/>
                  <a:gd name="T23" fmla="*/ 84 h 96"/>
                  <a:gd name="T24" fmla="*/ 355 w 382"/>
                  <a:gd name="T25" fmla="*/ 66 h 96"/>
                  <a:gd name="T26" fmla="*/ 385 w 382"/>
                  <a:gd name="T27" fmla="*/ 42 h 96"/>
                  <a:gd name="T28" fmla="*/ 379 w 382"/>
                  <a:gd name="T29" fmla="*/ 42 h 96"/>
                  <a:gd name="T30" fmla="*/ 349 w 382"/>
                  <a:gd name="T31" fmla="*/ 66 h 96"/>
                  <a:gd name="T32" fmla="*/ 308 w 382"/>
                  <a:gd name="T33" fmla="*/ 78 h 96"/>
                  <a:gd name="T34" fmla="*/ 266 w 382"/>
                  <a:gd name="T35" fmla="*/ 90 h 96"/>
                  <a:gd name="T36" fmla="*/ 212 w 382"/>
                  <a:gd name="T37" fmla="*/ 96 h 96"/>
                  <a:gd name="T38" fmla="*/ 212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2 w 185"/>
                  <a:gd name="T5" fmla="*/ 36 h 210"/>
                  <a:gd name="T6" fmla="*/ 158 w 185"/>
                  <a:gd name="T7" fmla="*/ 72 h 210"/>
                  <a:gd name="T8" fmla="*/ 164 w 185"/>
                  <a:gd name="T9" fmla="*/ 90 h 210"/>
                  <a:gd name="T10" fmla="*/ 170 w 185"/>
                  <a:gd name="T11" fmla="*/ 114 h 210"/>
                  <a:gd name="T12" fmla="*/ 164 w 185"/>
                  <a:gd name="T13" fmla="*/ 138 h 210"/>
                  <a:gd name="T14" fmla="*/ 152 w 185"/>
                  <a:gd name="T15" fmla="*/ 162 h 210"/>
                  <a:gd name="T16" fmla="*/ 122 w 185"/>
                  <a:gd name="T17" fmla="*/ 180 h 210"/>
                  <a:gd name="T18" fmla="*/ 90 w 185"/>
                  <a:gd name="T19" fmla="*/ 198 h 210"/>
                  <a:gd name="T20" fmla="*/ 99 w 185"/>
                  <a:gd name="T21" fmla="*/ 210 h 210"/>
                  <a:gd name="T22" fmla="*/ 134 w 185"/>
                  <a:gd name="T23" fmla="*/ 192 h 210"/>
                  <a:gd name="T24" fmla="*/ 164 w 185"/>
                  <a:gd name="T25" fmla="*/ 168 h 210"/>
                  <a:gd name="T26" fmla="*/ 182 w 185"/>
                  <a:gd name="T27" fmla="*/ 144 h 210"/>
                  <a:gd name="T28" fmla="*/ 188 w 185"/>
                  <a:gd name="T29" fmla="*/ 114 h 210"/>
                  <a:gd name="T30" fmla="*/ 182 w 185"/>
                  <a:gd name="T31" fmla="*/ 90 h 210"/>
                  <a:gd name="T32" fmla="*/ 176 w 185"/>
                  <a:gd name="T33" fmla="*/ 66 h 210"/>
                  <a:gd name="T34" fmla="*/ 158 w 185"/>
                  <a:gd name="T35" fmla="*/ 48 h 210"/>
                  <a:gd name="T36" fmla="*/ 134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104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104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105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</p:grpSp>
        </p:grpSp>
      </p:grpSp>
      <p:sp>
        <p:nvSpPr>
          <p:cNvPr id="3078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9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C2B9EFF-3384-4AAC-B96C-3E40F3985B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31" name="Picture 75" descr="SDXTMPPPT01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638800"/>
            <a:ext cx="11430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7" name="Text Box 73"/>
          <p:cNvSpPr txBox="1">
            <a:spLocks noChangeArrowheads="1"/>
          </p:cNvSpPr>
          <p:nvPr userDrawn="1"/>
        </p:nvSpPr>
        <p:spPr bwMode="auto">
          <a:xfrm>
            <a:off x="3505200" y="6324600"/>
            <a:ext cx="16562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November 6, </a:t>
            </a:r>
            <a:r>
              <a:rPr lang="en-US" alt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2014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0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2286000"/>
            <a:ext cx="7772400" cy="1736725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SOPEEC</a:t>
            </a:r>
            <a:br>
              <a:rPr lang="en-US" altLang="en-US" sz="4800" smtClean="0"/>
            </a:br>
            <a:r>
              <a:rPr lang="en-US" altLang="en-US" sz="4800" smtClean="0"/>
              <a:t>Sub-Committee</a:t>
            </a:r>
            <a:br>
              <a:rPr lang="en-US" altLang="en-US" sz="4800" smtClean="0"/>
            </a:br>
            <a:r>
              <a:rPr lang="en-US" altLang="en-US" sz="4800" smtClean="0"/>
              <a:t>November 2014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smtClean="0"/>
              <a:t>Proposed National Standard for </a:t>
            </a:r>
            <a:br>
              <a:rPr lang="en-US" altLang="en-US" sz="2800" smtClean="0"/>
            </a:br>
            <a:r>
              <a:rPr lang="en-US" altLang="en-US" sz="2800" smtClean="0"/>
              <a:t>Plant rating, </a:t>
            </a:r>
            <a:br>
              <a:rPr lang="en-US" altLang="en-US" sz="2800" smtClean="0"/>
            </a:br>
            <a:r>
              <a:rPr lang="en-US" altLang="en-US" sz="2800" smtClean="0"/>
              <a:t>Plant Classification and </a:t>
            </a:r>
            <a:br>
              <a:rPr lang="en-US" altLang="en-US" sz="2800" smtClean="0"/>
            </a:br>
            <a:r>
              <a:rPr lang="en-US" altLang="en-US" sz="2800" smtClean="0"/>
              <a:t>Supervision Requirements </a:t>
            </a:r>
            <a:br>
              <a:rPr lang="en-US" altLang="en-US" sz="2800" smtClean="0"/>
            </a:br>
            <a:r>
              <a:rPr lang="en-US" altLang="en-US" sz="2800" smtClean="0"/>
              <a:t>for Boiler Plants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6, 2014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smtClean="0"/>
              <a:t>Proposed Model for </a:t>
            </a:r>
            <a:br>
              <a:rPr lang="en-US" altLang="en-US" sz="3600" smtClean="0"/>
            </a:br>
            <a:r>
              <a:rPr lang="en-US" altLang="en-US" sz="3600" smtClean="0"/>
              <a:t>Supervision Requirements: </a:t>
            </a:r>
            <a:br>
              <a:rPr lang="en-US" altLang="en-US" sz="3600" smtClean="0"/>
            </a:br>
            <a:endParaRPr lang="en-US" altLang="en-US" sz="36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mtClean="0">
                <a:solidFill>
                  <a:schemeClr val="hlink"/>
                </a:solidFill>
              </a:rPr>
              <a:t> </a:t>
            </a:r>
            <a:endParaRPr lang="en-US" alt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/>
              <a:t>The traditional method of classifying boilers by pressure and temperature has been changed to steam or hot water.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mtClean="0"/>
              <a:t>	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/>
              <a:t>Boilers are now classified as either Steam or Hot Water.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Five Risk Factors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1963" indent="-461963" eaLnBrk="1" hangingPunct="1">
              <a:buFont typeface="Wingdings" pitchFamily="2" charset="2"/>
              <a:buNone/>
              <a:defRPr/>
            </a:pPr>
            <a:r>
              <a:rPr lang="en-US" altLang="en-US" sz="2800" smtClean="0"/>
              <a:t>The proposed model would address five</a:t>
            </a:r>
          </a:p>
          <a:p>
            <a:pPr marL="461963" indent="-461963" eaLnBrk="1" hangingPunct="1">
              <a:buFont typeface="Wingdings" pitchFamily="2" charset="2"/>
              <a:buNone/>
              <a:defRPr/>
            </a:pPr>
            <a:r>
              <a:rPr lang="en-US" altLang="en-US" sz="2800" smtClean="0"/>
              <a:t> risk factors.</a:t>
            </a:r>
          </a:p>
          <a:p>
            <a:pPr marL="461963" indent="-461963" eaLnBrk="1" hangingPunct="1">
              <a:buFont typeface="Wingdings" pitchFamily="2" charset="2"/>
              <a:buNone/>
              <a:defRPr/>
            </a:pPr>
            <a:endParaRPr lang="en-US" altLang="en-US" sz="2800" smtClean="0"/>
          </a:p>
          <a:p>
            <a:pPr marL="461963" indent="-461963" eaLnBrk="1" hangingPunct="1">
              <a:buFont typeface="Wingdings" pitchFamily="2" charset="2"/>
              <a:buAutoNum type="arabicPeriod"/>
              <a:defRPr/>
            </a:pPr>
            <a:r>
              <a:rPr lang="en-US" altLang="en-US" sz="2800" smtClean="0"/>
              <a:t>Total Installed kW Capacity (Steam &amp; Water)</a:t>
            </a:r>
          </a:p>
          <a:p>
            <a:pPr marL="461963" indent="-461963" eaLnBrk="1" hangingPunct="1">
              <a:buFont typeface="Wingdings" pitchFamily="2" charset="2"/>
              <a:buAutoNum type="arabicPeriod"/>
              <a:defRPr/>
            </a:pPr>
            <a:r>
              <a:rPr lang="en-US" altLang="en-US" sz="2800" smtClean="0"/>
              <a:t>Single or Multiple Boilers</a:t>
            </a:r>
          </a:p>
          <a:p>
            <a:pPr marL="461963" indent="-461963" eaLnBrk="1" hangingPunct="1">
              <a:buFont typeface="Wingdings" pitchFamily="2" charset="2"/>
              <a:buAutoNum type="arabicPeriod"/>
              <a:defRPr/>
            </a:pPr>
            <a:r>
              <a:rPr lang="en-US" altLang="en-US" sz="2800" smtClean="0"/>
              <a:t>Number of Boiler Rooms</a:t>
            </a:r>
          </a:p>
          <a:p>
            <a:pPr marL="461963" indent="-461963" eaLnBrk="1" hangingPunct="1">
              <a:buFont typeface="Wingdings" pitchFamily="2" charset="2"/>
              <a:buAutoNum type="arabicPeriod"/>
              <a:defRPr/>
            </a:pPr>
            <a:r>
              <a:rPr lang="en-US" altLang="en-US" sz="2800" smtClean="0"/>
              <a:t>Boiler Type</a:t>
            </a:r>
          </a:p>
          <a:p>
            <a:pPr marL="461963" indent="-461963" eaLnBrk="1" hangingPunct="1">
              <a:buFont typeface="Wingdings" pitchFamily="2" charset="2"/>
              <a:buAutoNum type="arabicPeriod"/>
              <a:defRPr/>
            </a:pPr>
            <a:r>
              <a:rPr lang="en-US" altLang="en-US" sz="2800" smtClean="0"/>
              <a:t>Fuel Type</a:t>
            </a:r>
          </a:p>
          <a:p>
            <a:pPr marL="461963" indent="-461963" eaLnBrk="1" hangingPunct="1">
              <a:buFont typeface="Wingdings" pitchFamily="2" charset="2"/>
              <a:buAutoNum type="arabicPeriod"/>
              <a:defRPr/>
            </a:pPr>
            <a:endParaRPr lang="en-US" altLang="en-US" sz="2800" smtClean="0"/>
          </a:p>
          <a:p>
            <a:pPr marL="461963" indent="-461963" eaLnBrk="1" hangingPunct="1">
              <a:defRPr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Risk Factors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1963" indent="-461963" eaLnBrk="1" hangingPunct="1">
              <a:buFont typeface="Wingdings" pitchFamily="2" charset="2"/>
              <a:buNone/>
              <a:defRPr/>
            </a:pPr>
            <a:r>
              <a:rPr lang="en-US" altLang="en-US" smtClean="0"/>
              <a:t>Factor # 1 is the base number used to calculate boiler plant rating</a:t>
            </a:r>
          </a:p>
          <a:p>
            <a:pPr marL="461963" indent="-461963" eaLnBrk="1" hangingPunct="1">
              <a:buFont typeface="Wingdings" pitchFamily="2" charset="2"/>
              <a:buAutoNum type="arabicPeriod"/>
              <a:defRPr/>
            </a:pPr>
            <a:r>
              <a:rPr lang="en-US" altLang="en-US" smtClean="0"/>
              <a:t>Factors # 2 to # 5 add additional percentages to the base Factor #1</a:t>
            </a:r>
          </a:p>
          <a:p>
            <a:pPr marL="461963" indent="-461963" eaLnBrk="1" hangingPunct="1">
              <a:buFont typeface="Wingdings" pitchFamily="2" charset="2"/>
              <a:buAutoNum type="arabicPeriod"/>
              <a:defRPr/>
            </a:pPr>
            <a:r>
              <a:rPr lang="en-US" altLang="en-US" smtClean="0"/>
              <a:t>Factors # 2 to # 4 may have a significant impact towards the overall plant rating.</a:t>
            </a:r>
          </a:p>
          <a:p>
            <a:pPr marL="461963" indent="-461963" eaLnBrk="1" hangingPunct="1"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Boiler Plant Classification Attendance</a:t>
            </a:r>
            <a:br>
              <a:rPr lang="en-US" altLang="en-US" sz="4000" smtClean="0"/>
            </a:br>
            <a:r>
              <a:rPr lang="en-US" altLang="en-US" sz="2400" smtClean="0"/>
              <a:t>Guarded boilers/plants are in yellow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3200" i="1" u="sng" dirty="0" smtClean="0">
                <a:latin typeface="BankGothic Md BT" pitchFamily="34" charset="0"/>
              </a:rPr>
              <a:t>Steam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1</a:t>
            </a:r>
            <a:r>
              <a:rPr lang="en-US" altLang="en-US" sz="1800" baseline="30000" dirty="0" smtClean="0"/>
              <a:t>st</a:t>
            </a:r>
            <a:r>
              <a:rPr lang="en-US" altLang="en-US" sz="1800" dirty="0" smtClean="0"/>
              <a:t> Class - &gt; 30000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Class - 12001 kW to 30000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Class - 8001 kW to 12000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3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rd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- 7001 kW to 8000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 - 4001 kW to 7000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(8 </a:t>
            </a:r>
            <a:r>
              <a:rPr lang="en-US" altLang="en-US" sz="1800" dirty="0" err="1" smtClean="0">
                <a:solidFill>
                  <a:srgbClr val="FFFF00"/>
                </a:solidFill>
              </a:rPr>
              <a:t>hrs</a:t>
            </a:r>
            <a:r>
              <a:rPr lang="en-US" altLang="en-US" sz="1800" dirty="0" smtClean="0">
                <a:solidFill>
                  <a:srgbClr val="FFFF00"/>
                </a:solidFill>
              </a:rPr>
              <a:t>/day) - 2001 kW to 4000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(1 insp./24hrs) - 601 kW to 2000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Unattended – 301 kW to 600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Exempt - &lt; 300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10957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3200" i="1" u="sng" dirty="0" smtClean="0">
                <a:latin typeface="BankGothic Md BT" pitchFamily="34" charset="0"/>
              </a:rPr>
              <a:t>Hot Water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Class - &gt; 30000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Class</a:t>
            </a:r>
            <a:r>
              <a:rPr lang="en-US" altLang="en-US" sz="1800" dirty="0" smtClean="0">
                <a:solidFill>
                  <a:srgbClr val="FF3300"/>
                </a:solidFill>
              </a:rPr>
              <a:t>  </a:t>
            </a:r>
            <a:r>
              <a:rPr lang="en-US" altLang="en-US" sz="1800" dirty="0" smtClean="0"/>
              <a:t>-</a:t>
            </a:r>
            <a:r>
              <a:rPr lang="en-US" altLang="en-US" sz="1800" dirty="0" smtClean="0">
                <a:solidFill>
                  <a:srgbClr val="FF3300"/>
                </a:solidFill>
              </a:rPr>
              <a:t> </a:t>
            </a:r>
            <a:r>
              <a:rPr lang="en-US" altLang="en-US" sz="1800" dirty="0" smtClean="0"/>
              <a:t>12001 kW to 30000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Class - 8001 kW to12000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- 7001 kW to 8000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(8 </a:t>
            </a:r>
            <a:r>
              <a:rPr lang="en-US" altLang="en-US" sz="1800" dirty="0" err="1" smtClean="0">
                <a:solidFill>
                  <a:srgbClr val="FFFF00"/>
                </a:solidFill>
              </a:rPr>
              <a:t>hrs</a:t>
            </a:r>
            <a:r>
              <a:rPr lang="en-US" altLang="en-US" sz="1800" dirty="0" smtClean="0">
                <a:solidFill>
                  <a:srgbClr val="FFFF00"/>
                </a:solidFill>
              </a:rPr>
              <a:t>/day) - 4001 kW to 7000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(1 insp./24hrs) - 2001 kW to 4000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Unattended – 601 kW to 2000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Exempt - &lt; 600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600" b="1" dirty="0" smtClean="0"/>
              <a:t>Note: In the event that both Steam and Hot Water Boilers are in the same plant, the rating of both shall be combined and classified as the total rating under steam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smtClean="0"/>
              <a:t>4</a:t>
            </a:r>
            <a:r>
              <a:rPr lang="en-US" altLang="en-US" sz="2800" baseline="30000" smtClean="0"/>
              <a:t>th</a:t>
            </a:r>
            <a:r>
              <a:rPr lang="en-US" altLang="en-US" sz="2800" smtClean="0"/>
              <a:t> Class (8 hrs/day) - 2001 kW to 4000 kW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effectLst/>
              </a:rPr>
              <a:t>A boiler shall be attended by a 4</a:t>
            </a:r>
            <a:r>
              <a:rPr lang="en-US" altLang="en-US" baseline="30000" smtClean="0">
                <a:effectLst/>
              </a:rPr>
              <a:t>th</a:t>
            </a:r>
            <a:r>
              <a:rPr lang="en-US" altLang="en-US" smtClean="0">
                <a:effectLst/>
              </a:rPr>
              <a:t> Class Chief Engineer 8 hrs/day between 6:00 and 18:00 Monday to Friday.</a:t>
            </a:r>
          </a:p>
          <a:p>
            <a:r>
              <a:rPr lang="en-US" altLang="en-US" smtClean="0">
                <a:effectLst/>
              </a:rPr>
              <a:t>Boiler shall be attended by a 4</a:t>
            </a:r>
            <a:r>
              <a:rPr lang="en-US" altLang="en-US" baseline="30000" smtClean="0">
                <a:effectLst/>
              </a:rPr>
              <a:t>th</a:t>
            </a:r>
            <a:r>
              <a:rPr lang="en-US" altLang="en-US" smtClean="0">
                <a:effectLst/>
              </a:rPr>
              <a:t> Class Shift Engineer during any 8 hrs period each 24 hours during Saturday, Sunday, and holidays period the boiler is operating.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smtClean="0"/>
              <a:t>4</a:t>
            </a:r>
            <a:r>
              <a:rPr lang="en-US" altLang="en-US" sz="2800" baseline="30000" smtClean="0"/>
              <a:t>th</a:t>
            </a:r>
            <a:r>
              <a:rPr lang="en-US" altLang="en-US" sz="2800" smtClean="0"/>
              <a:t> Class (1 insp./24hrs) - 601 kW to 2000 kW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effectLst/>
              </a:rPr>
              <a:t>The boiler plant shall be inspected once each 24 hrs day of operation by a Power Engineer to ensure the plant is operating safely in accordance to the manufacturer's recommendation, and such inspections shall be logged. Any safety concerns will be addressed.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smtClean="0"/>
              <a:t>Unattended – 301 kW to 600 kW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endParaRPr lang="en-US" altLang="en-US" sz="32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effectLst/>
              </a:rPr>
              <a:t>The owner/user is responsible to maintain and operate the boiler(s) in accordance with the manufactures recommendations, and shall have a maintenance program that is designed to ensure safe operation and maintenance of boiler(s).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dirty="0" smtClean="0"/>
              <a:t>Determining Boiler Kilowatt Rating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CA" altLang="en-US" smtClean="0"/>
              <a:t>Boiler rating is expressed in kilowatt’s.  The boiler nameplate data as determined by the manufacturer is the source of the information.</a:t>
            </a:r>
            <a:r>
              <a:rPr lang="en-CA" altLang="en-US" sz="3600" smtClean="0"/>
              <a:t>  </a:t>
            </a:r>
            <a:endParaRPr lang="en-US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dirty="0" smtClean="0"/>
              <a:t>Determining Boiler Kilowatt Rating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CA" altLang="en-US" sz="2400" smtClean="0"/>
              <a:t>Applying  </a:t>
            </a:r>
            <a:r>
              <a:rPr lang="en-US" altLang="en-US" sz="2400" smtClean="0"/>
              <a:t>lb/hr </a:t>
            </a:r>
            <a:r>
              <a:rPr lang="en-CA" altLang="en-US" sz="2400" smtClean="0"/>
              <a:t>data </a:t>
            </a:r>
            <a:r>
              <a:rPr lang="en-US" altLang="en-US" sz="2400" smtClean="0"/>
              <a:t>X .284 = boiler kilowatt rating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CA" altLang="en-US" sz="2400" smtClean="0"/>
              <a:t>Applying </a:t>
            </a:r>
            <a:r>
              <a:rPr lang="en-US" altLang="en-US" sz="2400" smtClean="0"/>
              <a:t>kg/hr </a:t>
            </a:r>
            <a:r>
              <a:rPr lang="en-CA" altLang="en-US" sz="2400" smtClean="0"/>
              <a:t>data </a:t>
            </a:r>
            <a:r>
              <a:rPr lang="en-US" altLang="en-US" sz="2400" smtClean="0"/>
              <a:t>X .625 = boiler kilowatt rating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CA" altLang="en-US" sz="2400" smtClean="0"/>
              <a:t>Applying </a:t>
            </a:r>
            <a:r>
              <a:rPr lang="en-US" altLang="en-US" sz="2400" smtClean="0"/>
              <a:t>ft² heating surface </a:t>
            </a:r>
            <a:r>
              <a:rPr lang="en-CA" altLang="en-US" sz="2400" smtClean="0"/>
              <a:t>data </a:t>
            </a:r>
            <a:r>
              <a:rPr lang="en-US" altLang="en-US" sz="2400" smtClean="0"/>
              <a:t>X 1 = boiler kilowatt rating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2400" smtClean="0"/>
              <a:t>Applying m</a:t>
            </a:r>
            <a:r>
              <a:rPr lang="en-US" altLang="en-US" sz="2400" baseline="30000" smtClean="0"/>
              <a:t>2</a:t>
            </a:r>
            <a:r>
              <a:rPr lang="en-US" altLang="en-US" sz="2400" smtClean="0"/>
              <a:t> heating surface </a:t>
            </a:r>
            <a:r>
              <a:rPr lang="en-CA" altLang="en-US" sz="2400" smtClean="0"/>
              <a:t>data </a:t>
            </a:r>
            <a:r>
              <a:rPr lang="en-US" altLang="en-US" sz="2400" smtClean="0"/>
              <a:t>X 10 = boiler kilowatt rating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CA" altLang="en-US" sz="2400" smtClean="0"/>
              <a:t>Applying </a:t>
            </a:r>
            <a:r>
              <a:rPr lang="en-US" altLang="en-US" sz="2400" smtClean="0"/>
              <a:t>Btu/hr  X 0.000293 = boiler kilowatt rating</a:t>
            </a: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2400" smtClean="0"/>
              <a:t>Note: kW = Boiler horsepower (bhp) X 10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Risk Factor # 1</a:t>
            </a:r>
            <a:br>
              <a:rPr lang="en-US" dirty="0" smtClean="0"/>
            </a:br>
            <a:r>
              <a:rPr lang="en-US" dirty="0" smtClean="0"/>
              <a:t>Total Installed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endParaRPr lang="en-US" altLang="en-US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mtClean="0"/>
              <a:t>The total plant kilowatt rating for risk factor #1 is determined by adding the individual rating of all boilers.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SOPEEC Uniform Plant Rating, Plant Classification for Canada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Currently Canada does not have a national standard for the classification, rating and supervision of boilers, steam prime movers, compressors and refrigeration technologies.</a:t>
            </a:r>
          </a:p>
          <a:p>
            <a:pPr eaLnBrk="1" hangingPunct="1">
              <a:defRPr/>
            </a:pPr>
            <a:r>
              <a:rPr lang="en-US" altLang="en-US" smtClean="0"/>
              <a:t>Each national region primarily applies variable plant ratings as the basic risk consideration for levels of supervision.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Examples Risk Factor # 1 </a:t>
            </a:r>
            <a:br>
              <a:rPr lang="en-US" altLang="en-US" sz="4000" smtClean="0"/>
            </a:br>
            <a:r>
              <a:rPr lang="en-US" altLang="en-US" sz="4000" smtClean="0"/>
              <a:t>Total Installed kW Capacity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600200"/>
            <a:ext cx="2971800" cy="21859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1800" smtClean="0"/>
              <a:t>Example 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smtClean="0"/>
              <a:t>Single Boiler Room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1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2 =  750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>
                <a:solidFill>
                  <a:srgbClr val="FFFF00"/>
                </a:solidFill>
              </a:rPr>
              <a:t>Total Base kW rating = 1250 kW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3048000" y="1600200"/>
            <a:ext cx="3124200" cy="213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1800" smtClean="0"/>
              <a:t>Example 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smtClean="0"/>
              <a:t>Two boiler Rooms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1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2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3 = 10,000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4 = 5000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>
                <a:solidFill>
                  <a:srgbClr val="FFFF00"/>
                </a:solidFill>
              </a:rPr>
              <a:t>Total Base kW rating = 16,000 kW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1600" b="1" smtClean="0">
              <a:solidFill>
                <a:srgbClr val="FFFF00"/>
              </a:solidFill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sz="quarter" idx="3"/>
          </p:nvPr>
        </p:nvSpPr>
        <p:spPr>
          <a:xfrm>
            <a:off x="6096000" y="1524000"/>
            <a:ext cx="3048000" cy="2971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1800" smtClean="0"/>
              <a:t>Example 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smtClean="0"/>
              <a:t>Three Boiler Rooms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1 = 1000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2 = 1000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3 = 1000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4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5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6 = 1500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>
                <a:solidFill>
                  <a:srgbClr val="FFFF00"/>
                </a:solidFill>
              </a:rPr>
              <a:t>Total Base kW rating = 5500 kW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Risk Factor </a:t>
            </a:r>
            <a:r>
              <a:rPr lang="en-US" sz="4000" dirty="0" smtClean="0"/>
              <a:t># 2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>Number of Boilers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3886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mtClean="0"/>
              <a:t>An additional risk factor in percentage is added to the plant installed kW rating for each additional boiler.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smtClean="0"/>
              <a:t>This is to encourage a reduced number of boiler rooms</a:t>
            </a:r>
          </a:p>
        </p:txBody>
      </p:sp>
      <p:graphicFrame>
        <p:nvGraphicFramePr>
          <p:cNvPr id="42081" name="Group 9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1148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2133600"/>
              </a:tblGrid>
              <a:tr h="1030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Number of Boilers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Percentage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 +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 Risk Factor # 2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altLang="en-US" smtClean="0"/>
              <a:t>For each additional boiler over (1), a risk factor penalty of 10 percent is added to the total installed boiler kilowatt rating (base kW rating) to a maximum of 40 percent.</a:t>
            </a:r>
          </a:p>
          <a:p>
            <a:pPr lvl="1">
              <a:defRPr/>
            </a:pPr>
            <a:r>
              <a:rPr lang="en-US" altLang="en-US" smtClean="0"/>
              <a:t>Example 1 - 2 boilers = 10%</a:t>
            </a:r>
          </a:p>
          <a:p>
            <a:pPr lvl="1">
              <a:defRPr/>
            </a:pPr>
            <a:r>
              <a:rPr lang="en-US" altLang="en-US" smtClean="0"/>
              <a:t>Example 2 - 4 boilers = 30%</a:t>
            </a:r>
          </a:p>
          <a:p>
            <a:pPr lvl="1">
              <a:defRPr/>
            </a:pPr>
            <a:r>
              <a:rPr lang="en-US" altLang="en-US" smtClean="0"/>
              <a:t>Example 3 - 6 boilers = 40%</a:t>
            </a:r>
          </a:p>
          <a:p>
            <a:pPr marL="0" indent="0"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4747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Risk Factor # 3</a:t>
            </a:r>
            <a:br>
              <a:rPr lang="en-US" altLang="en-US" dirty="0" smtClean="0"/>
            </a:br>
            <a:r>
              <a:rPr lang="en-US" altLang="en-US" sz="3200" dirty="0" smtClean="0"/>
              <a:t>Number of Boiler Rooms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038600" cy="39163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sz="2800" smtClean="0"/>
              <a:t>An additional risk factor in percentage is added to the plant installed kW rating for each additional boiler room on site.</a:t>
            </a:r>
          </a:p>
          <a:p>
            <a:pPr lvl="1" eaLnBrk="1" hangingPunct="1">
              <a:defRPr/>
            </a:pPr>
            <a:r>
              <a:rPr lang="en-US" altLang="en-US" sz="2400" smtClean="0"/>
              <a:t>This is to encourage a reduced number of boiler rooms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sz="2800" smtClean="0"/>
          </a:p>
        </p:txBody>
      </p:sp>
      <p:graphicFrame>
        <p:nvGraphicFramePr>
          <p:cNvPr id="74809" name="Group 57"/>
          <p:cNvGraphicFramePr>
            <a:graphicFrameLocks noGrp="1"/>
          </p:cNvGraphicFramePr>
          <p:nvPr>
            <p:ph sz="half" idx="2"/>
          </p:nvPr>
        </p:nvGraphicFramePr>
        <p:xfrm>
          <a:off x="4572000" y="1828800"/>
          <a:ext cx="4114800" cy="4148138"/>
        </p:xfrm>
        <a:graphic>
          <a:graphicData uri="http://schemas.openxmlformats.org/drawingml/2006/table">
            <a:tbl>
              <a:tblPr/>
              <a:tblGrid>
                <a:gridCol w="1981200"/>
                <a:gridCol w="2133600"/>
              </a:tblGrid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Number of Boiler Rooms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Percentage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Risk Factor </a:t>
            </a:r>
            <a:r>
              <a:rPr lang="en-US" altLang="en-US" dirty="0" smtClean="0"/>
              <a:t># 4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200" dirty="0" smtClean="0"/>
              <a:t>Boiler Types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1143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sz="2400" smtClean="0"/>
              <a:t>An additional risk factor in percentage is added to the installed plant kW total for the various boiler types being used in a plant.</a:t>
            </a:r>
          </a:p>
        </p:txBody>
      </p:sp>
      <p:graphicFrame>
        <p:nvGraphicFramePr>
          <p:cNvPr id="25632" name="Group 32"/>
          <p:cNvGraphicFramePr>
            <a:graphicFrameLocks noGrp="1"/>
          </p:cNvGraphicFramePr>
          <p:nvPr>
            <p:ph sz="half" idx="2"/>
          </p:nvPr>
        </p:nvGraphicFramePr>
        <p:xfrm>
          <a:off x="1066800" y="2971800"/>
          <a:ext cx="6858000" cy="2289175"/>
        </p:xfrm>
        <a:graphic>
          <a:graphicData uri="http://schemas.openxmlformats.org/drawingml/2006/table">
            <a:tbl>
              <a:tblPr/>
              <a:tblGrid>
                <a:gridCol w="5448300"/>
                <a:gridCol w="563563"/>
                <a:gridCol w="846137"/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Unfired/electric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 (all types)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HRT/Vertical / addendum ”B” style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Dry Back/ Sectional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Wet Back/Firebox/Locomotive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8" name="Text Box 150"/>
          <p:cNvSpPr txBox="1">
            <a:spLocks noChangeArrowheads="1"/>
          </p:cNvSpPr>
          <p:nvPr/>
        </p:nvSpPr>
        <p:spPr bwMode="auto">
          <a:xfrm>
            <a:off x="838200" y="5410200"/>
            <a:ext cx="7467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Note: If more than one type of boiler is installed then the highest rated boiler type will apply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Example Risk </a:t>
            </a:r>
            <a:r>
              <a:rPr lang="en-US" altLang="en-US" dirty="0"/>
              <a:t>Factor # </a:t>
            </a:r>
            <a:r>
              <a:rPr lang="en-US" altLang="en-US" dirty="0" smtClean="0"/>
              <a:t>4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3200" dirty="0" smtClean="0"/>
              <a:t>Boiler Types </a:t>
            </a:r>
          </a:p>
        </p:txBody>
      </p:sp>
      <p:graphicFrame>
        <p:nvGraphicFramePr>
          <p:cNvPr id="25280" name="Group 704"/>
          <p:cNvGraphicFramePr>
            <a:graphicFrameLocks noGrp="1"/>
          </p:cNvGraphicFramePr>
          <p:nvPr/>
        </p:nvGraphicFramePr>
        <p:xfrm>
          <a:off x="533400" y="3886200"/>
          <a:ext cx="3810000" cy="2498725"/>
        </p:xfrm>
        <a:graphic>
          <a:graphicData uri="http://schemas.openxmlformats.org/drawingml/2006/table">
            <a:tbl>
              <a:tblPr/>
              <a:tblGrid>
                <a:gridCol w="1947863"/>
                <a:gridCol w="254000"/>
                <a:gridCol w="1608137"/>
              </a:tblGrid>
              <a:tr h="3351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(2)</a:t>
                      </a:r>
                    </a:p>
                  </a:txBody>
                  <a:tcPr marT="45708" marB="4570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#1</a:t>
                      </a:r>
                    </a:p>
                  </a:txBody>
                  <a:tcPr marT="45708" marB="4570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Dryback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#2</a:t>
                      </a:r>
                    </a:p>
                  </a:txBody>
                  <a:tcPr marT="45708" marB="4570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Wetback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Wetback Boiler #3</a:t>
                      </a:r>
                    </a:p>
                  </a:txBody>
                  <a:tcPr marT="45708" marB="4570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#4</a:t>
                      </a:r>
                    </a:p>
                  </a:txBody>
                  <a:tcPr marT="45708" marB="4570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Electric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Additional Risk</a:t>
                      </a:r>
                    </a:p>
                  </a:txBody>
                  <a:tcPr marT="45708" marB="4570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6%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277" name="Group 701"/>
          <p:cNvGraphicFramePr>
            <a:graphicFrameLocks noGrp="1"/>
          </p:cNvGraphicFramePr>
          <p:nvPr/>
        </p:nvGraphicFramePr>
        <p:xfrm>
          <a:off x="533400" y="1752600"/>
          <a:ext cx="3810000" cy="1839913"/>
        </p:xfrm>
        <a:graphic>
          <a:graphicData uri="http://schemas.openxmlformats.org/drawingml/2006/table">
            <a:tbl>
              <a:tblPr/>
              <a:tblGrid>
                <a:gridCol w="1608138"/>
                <a:gridCol w="327025"/>
                <a:gridCol w="1874837"/>
              </a:tblGrid>
              <a:tr h="339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(1)</a:t>
                      </a:r>
                    </a:p>
                  </a:txBody>
                  <a:tcPr marT="45728" marB="4572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8" marB="4572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#1</a:t>
                      </a:r>
                    </a:p>
                  </a:txBody>
                  <a:tcPr marT="45728" marB="4572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Dryback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#2</a:t>
                      </a:r>
                    </a:p>
                  </a:txBody>
                  <a:tcPr marT="45728" marB="4572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Vertical Firetube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2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Additional Risk</a:t>
                      </a:r>
                    </a:p>
                  </a:txBody>
                  <a:tcPr marT="45728" marB="45728"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700" name="Group 76"/>
          <p:cNvGraphicFramePr>
            <a:graphicFrameLocks noGrp="1"/>
          </p:cNvGraphicFramePr>
          <p:nvPr/>
        </p:nvGraphicFramePr>
        <p:xfrm>
          <a:off x="4876800" y="1752600"/>
          <a:ext cx="3352800" cy="3076575"/>
        </p:xfrm>
        <a:graphic>
          <a:graphicData uri="http://schemas.openxmlformats.org/drawingml/2006/table">
            <a:tbl>
              <a:tblPr/>
              <a:tblGrid>
                <a:gridCol w="1447800"/>
                <a:gridCol w="381000"/>
                <a:gridCol w="1524000"/>
              </a:tblGrid>
              <a:tr h="473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(3)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#3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HRT Firetube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Sectional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Additional Risk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Risk Factor </a:t>
            </a:r>
            <a:r>
              <a:rPr lang="en-US" altLang="en-US" dirty="0" smtClean="0"/>
              <a:t># 5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200" dirty="0" smtClean="0"/>
              <a:t>Fuel Types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1219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2800" smtClean="0"/>
              <a:t>An additional risk factor in percentage  is added to the installed plant kW total for the fuel types used.</a:t>
            </a:r>
          </a:p>
        </p:txBody>
      </p:sp>
      <p:graphicFrame>
        <p:nvGraphicFramePr>
          <p:cNvPr id="25658" name="Group 58"/>
          <p:cNvGraphicFramePr>
            <a:graphicFrameLocks noGrp="1"/>
          </p:cNvGraphicFramePr>
          <p:nvPr>
            <p:ph sz="half" idx="2"/>
          </p:nvPr>
        </p:nvGraphicFramePr>
        <p:xfrm>
          <a:off x="914400" y="2819400"/>
          <a:ext cx="7315200" cy="3108325"/>
        </p:xfrm>
        <a:graphic>
          <a:graphicData uri="http://schemas.openxmlformats.org/drawingml/2006/table">
            <a:tbl>
              <a:tblPr/>
              <a:tblGrid>
                <a:gridCol w="3733800"/>
                <a:gridCol w="533400"/>
                <a:gridCol w="3048000"/>
              </a:tblGrid>
              <a:tr h="3961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Unfired/electric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Liquid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Gas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Solid Fuel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Pulverized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5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Black/Red Liquor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Automatic 1</a:t>
                      </a:r>
                      <a:r>
                        <a:rPr kumimoji="0" lang="en-US" alt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Class Plant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185" name="Text Box 129"/>
          <p:cNvSpPr txBox="1">
            <a:spLocks noChangeArrowheads="1"/>
          </p:cNvSpPr>
          <p:nvPr/>
        </p:nvSpPr>
        <p:spPr bwMode="auto">
          <a:xfrm>
            <a:off x="1600200" y="5713413"/>
            <a:ext cx="60134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When multiple fuels are used the combustion percentage </a:t>
            </a:r>
          </a:p>
          <a:p>
            <a:pPr algn="ctr">
              <a:defRPr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is the highest of all the fuel types plus 5%.</a:t>
            </a:r>
          </a:p>
          <a:p>
            <a:pPr algn="ctr">
              <a:defRPr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Example Risk </a:t>
            </a:r>
            <a:r>
              <a:rPr lang="en-US" altLang="en-US" dirty="0"/>
              <a:t>Factor # </a:t>
            </a:r>
            <a:r>
              <a:rPr lang="en-US" altLang="en-US" dirty="0" smtClean="0"/>
              <a:t>5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3200" dirty="0" smtClean="0"/>
              <a:t>Fuel Types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4572000"/>
            <a:ext cx="2286000" cy="914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sz="1600" b="1" smtClean="0">
                <a:solidFill>
                  <a:srgbClr val="FFFF00"/>
                </a:solidFill>
              </a:rPr>
              <a:t>15% to be added to the kW base rating. </a:t>
            </a:r>
            <a:endParaRPr lang="en-US" altLang="en-US" sz="1400" b="1" smtClean="0">
              <a:solidFill>
                <a:srgbClr val="FFFF00"/>
              </a:solidFill>
            </a:endParaRPr>
          </a:p>
        </p:txBody>
      </p:sp>
      <p:sp>
        <p:nvSpPr>
          <p:cNvPr id="11878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3124200" y="4572000"/>
            <a:ext cx="2514600" cy="914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sz="1600" b="1" smtClean="0">
                <a:solidFill>
                  <a:srgbClr val="FFFF00"/>
                </a:solidFill>
              </a:rPr>
              <a:t>15% to be added to the kW base rating. 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en-US" altLang="en-US" sz="1600" b="1" smtClean="0">
              <a:solidFill>
                <a:srgbClr val="FFFF00"/>
              </a:solidFill>
            </a:endParaRPr>
          </a:p>
        </p:txBody>
      </p:sp>
      <p:sp>
        <p:nvSpPr>
          <p:cNvPr id="118789" name="Rectangle 5"/>
          <p:cNvSpPr>
            <a:spLocks noGrp="1" noChangeArrowheads="1"/>
          </p:cNvSpPr>
          <p:nvPr>
            <p:ph sz="quarter" idx="3"/>
          </p:nvPr>
        </p:nvSpPr>
        <p:spPr>
          <a:xfrm>
            <a:off x="6019800" y="4572000"/>
            <a:ext cx="2590800" cy="990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sz="1600" b="1" smtClean="0">
                <a:solidFill>
                  <a:srgbClr val="FFFF00"/>
                </a:solidFill>
              </a:rPr>
              <a:t>25% to be added to the kW base rating. </a:t>
            </a:r>
          </a:p>
        </p:txBody>
      </p:sp>
      <p:graphicFrame>
        <p:nvGraphicFramePr>
          <p:cNvPr id="26722" name="Group 98"/>
          <p:cNvGraphicFramePr>
            <a:graphicFrameLocks noGrp="1"/>
          </p:cNvGraphicFramePr>
          <p:nvPr/>
        </p:nvGraphicFramePr>
        <p:xfrm>
          <a:off x="457200" y="2362200"/>
          <a:ext cx="2286000" cy="1447800"/>
        </p:xfrm>
        <a:graphic>
          <a:graphicData uri="http://schemas.openxmlformats.org/drawingml/2006/table">
            <a:tbl>
              <a:tblPr/>
              <a:tblGrid>
                <a:gridCol w="1371600"/>
                <a:gridCol w="304800"/>
                <a:gridCol w="609600"/>
              </a:tblGrid>
              <a:tr h="3809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(1)</a:t>
                      </a:r>
                    </a:p>
                  </a:txBody>
                  <a:tcPr marT="45710" marB="4571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Gas</a:t>
                      </a:r>
                    </a:p>
                  </a:txBody>
                  <a:tcPr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7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Liquid</a:t>
                      </a:r>
                    </a:p>
                  </a:txBody>
                  <a:tcPr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 + 5%</a:t>
                      </a:r>
                    </a:p>
                  </a:txBody>
                  <a:tcPr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15%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753" name="Group 129"/>
          <p:cNvGraphicFramePr>
            <a:graphicFrameLocks noGrp="1"/>
          </p:cNvGraphicFramePr>
          <p:nvPr/>
        </p:nvGraphicFramePr>
        <p:xfrm>
          <a:off x="3124200" y="2362200"/>
          <a:ext cx="2286000" cy="1828800"/>
        </p:xfrm>
        <a:graphic>
          <a:graphicData uri="http://schemas.openxmlformats.org/drawingml/2006/table">
            <a:tbl>
              <a:tblPr/>
              <a:tblGrid>
                <a:gridCol w="1371600"/>
                <a:gridCol w="304800"/>
                <a:gridCol w="609600"/>
              </a:tblGrid>
              <a:tr h="3809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(2)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Solid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7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Liquid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Gas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 + 5%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15%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786" name="Group 162"/>
          <p:cNvGraphicFramePr>
            <a:graphicFrameLocks noGrp="1"/>
          </p:cNvGraphicFramePr>
          <p:nvPr/>
        </p:nvGraphicFramePr>
        <p:xfrm>
          <a:off x="6172200" y="2362200"/>
          <a:ext cx="2286000" cy="1828800"/>
        </p:xfrm>
        <a:graphic>
          <a:graphicData uri="http://schemas.openxmlformats.org/drawingml/2006/table">
            <a:tbl>
              <a:tblPr/>
              <a:tblGrid>
                <a:gridCol w="1371600"/>
                <a:gridCol w="304800"/>
                <a:gridCol w="609600"/>
              </a:tblGrid>
              <a:tr h="3809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(3)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Pulverized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7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Liquid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Gas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 + 5%</a:t>
                      </a: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25%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Total Plant Kilowatt Rating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28650" y="5715000"/>
            <a:ext cx="79819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altLang="en-US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plant is rated as a guarded 4th Class/1 inspection per 24 hour operation</a:t>
            </a:r>
            <a:endParaRPr lang="en-US" altLang="en-US" sz="1600" dirty="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807720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46075" indent="-225425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 Case -</a:t>
            </a:r>
            <a:r>
              <a:rPr lang="en-US" altLang="en-US" sz="2000"/>
              <a:t> 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1</a:t>
            </a:r>
          </a:p>
          <a:p>
            <a:endParaRPr lang="en-US" alt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1 – 500 kW - Liquid fired - Scotch marine dry back</a:t>
            </a:r>
          </a:p>
          <a:p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2 – 750 kW – Gas fired – Vertical</a:t>
            </a:r>
          </a:p>
          <a:p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Located in one boiler room:</a:t>
            </a:r>
          </a:p>
          <a:p>
            <a:endParaRPr lang="en-US" alt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Total installed kilowatts 500 + 750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1250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Two boilers = 10%</a:t>
            </a:r>
            <a:endParaRPr lang="en-US" alt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One boiler room = 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4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Boiler types = highest of the boiler types = 5% 	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5.  Multiple fuels =  10% is the highest  of the two fuels, so add 5 % = 15%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Total risk factor = 10 + 0 + 5 + 15 = 30%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Additional plant kilowatt risk rating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 1250 x .3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375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Final plant rating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1250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375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1625 kW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628650" y="5715000"/>
            <a:ext cx="79819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altLang="en-US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plant is rated as a 2nd Class plant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57200" y="685800"/>
            <a:ext cx="8077200" cy="524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346075" indent="-231775"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 Case -</a:t>
            </a:r>
            <a:r>
              <a:rPr lang="en-US" altLang="en-US" sz="2000"/>
              <a:t> 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2</a:t>
            </a:r>
          </a:p>
          <a:p>
            <a:pPr algn="ctr"/>
            <a:endParaRPr lang="en-US" altLang="en-US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1 – 500 kW - Liquid fired - Scotch marine dry back</a:t>
            </a:r>
          </a:p>
          <a:p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2 – 500 kW – Liquid fired – Scotch marine wet back</a:t>
            </a:r>
          </a:p>
          <a:p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3 - 10000 kW – Solid fired – Watertube</a:t>
            </a:r>
          </a:p>
          <a:p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4 - 5000 kW – Electric fired </a:t>
            </a:r>
          </a:p>
          <a:p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Located in two boiler rooms:</a:t>
            </a:r>
          </a:p>
          <a:p>
            <a:endParaRPr lang="en-US" alt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Total installed kilowatts 500 + 500 + 10000 + 5000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16000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Four boilers = 30%</a:t>
            </a:r>
            <a:endParaRPr lang="en-US" alt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Two boiler rooms = 20%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Boiler types = highest of the boiler types = 6%	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5.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Multiple fuels = 10 % is the highest of the three fuels, so add 5 % = 15%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Total additional risk factor = 30 + 20 + 6 + 15 = 71%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Additional plant kilowatt risk rating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 16000 x .71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11360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Final plant rating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16000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11360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27360 kW</a:t>
            </a:r>
          </a:p>
          <a:p>
            <a:pPr lvl="1">
              <a:buClr>
                <a:schemeClr val="tx2"/>
              </a:buClr>
            </a:pPr>
            <a:endParaRPr lang="en-US" altLang="en-US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endParaRPr lang="en-US" altLang="en-US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/>
              <a:t>In 2009 National Public Safety Advisory Committee of Canada (NPSAC) requested that a national standard be developed.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/>
              <a:t>The intent is to provide a uniform Canadian standard for the safe management and operation of boilers.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534400" cy="50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177800" indent="-635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 Case -</a:t>
            </a:r>
            <a:r>
              <a:rPr lang="en-US" altLang="en-US" sz="2000"/>
              <a:t> 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3</a:t>
            </a:r>
          </a:p>
          <a:p>
            <a:pPr algn="ctr"/>
            <a:endParaRPr lang="en-US" altLang="en-US" sz="20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1 - 1000 kW - Gas fired – Watertube</a:t>
            </a:r>
          </a:p>
          <a:p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2 - 1000 kW - Gas fired – Watertube</a:t>
            </a:r>
          </a:p>
          <a:p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3 - 1000 kW - Gas fired – Watertube</a:t>
            </a:r>
          </a:p>
          <a:p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4 - 500 kW - Liquid fired – HRT</a:t>
            </a:r>
          </a:p>
          <a:p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5 - 500 kW - Liquid fired – Sectional </a:t>
            </a:r>
          </a:p>
          <a:p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Boiler 6 - 1500 kW – Solid Fuel – Watertube</a:t>
            </a:r>
          </a:p>
          <a:p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Located in three boiler rooms:</a:t>
            </a:r>
          </a:p>
          <a:p>
            <a:endParaRPr lang="en-US" altLang="en-US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Total installed kilowatts =1000 + 1000 + 1000 + 500 + 500 + 1500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5500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Six boilers = 40%</a:t>
            </a:r>
            <a:endParaRPr lang="en-US" alt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Three boiler rooms = 30%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Multiple fuels = 10% is the highest of the three fuels, so add 5 % = 15%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Boiler types = highest of the boiler types = 5%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Total risk factor = 40 + 30 + 15 + 5 = 90%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Additional plant kilowatt risk rating = 5500 x .9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4950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Final plant rating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5500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4950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10450 kW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609600" y="5867400"/>
            <a:ext cx="79819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altLang="en-US" sz="16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is rated as a 3</a:t>
            </a:r>
            <a:r>
              <a:rPr lang="en-US" altLang="en-US" sz="1600" b="1" i="1" u="sng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rd</a:t>
            </a:r>
            <a:r>
              <a:rPr lang="en-US" altLang="en-US" sz="16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Class plant</a:t>
            </a:r>
            <a:r>
              <a:rPr lang="en-US" altLang="en-US" sz="14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alt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Definitions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8229600" cy="50593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800" b="1" dirty="0" smtClean="0"/>
              <a:t>	</a:t>
            </a:r>
            <a:endParaRPr lang="en-US" altLang="en-US" sz="1800" b="1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b="1" dirty="0" smtClean="0"/>
              <a:t>	</a:t>
            </a:r>
            <a:endParaRPr lang="en-US" altLang="en-US" sz="800" dirty="0" smtClean="0">
              <a:solidFill>
                <a:srgbClr val="FF0000"/>
              </a:solidFill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57200" y="1295400"/>
            <a:ext cx="8229600" cy="422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Boiler</a:t>
            </a: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 –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FF9933"/>
                </a:solidFill>
              </a:rPr>
              <a:t>means a vessel in which steam or other vapour can be generated or in which a liquid can be heated, by the application of a heat source at a pressure above atmospheric.(still on going discussions)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b="1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Steam Plant</a:t>
            </a: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en-US" altLang="en-US" sz="1800"/>
              <a:t>means an installation consisting of boiler(s), auxiliary equipment and related piping systems, in which steam can be generated by the application of a heat source at a pressure above atmospheric.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 Temperature Hot Water Plant</a:t>
            </a: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 –</a:t>
            </a:r>
            <a:r>
              <a:rPr lang="en-US" altLang="en-US" sz="1800"/>
              <a:t> means an installation consisting of boiler(s), auxiliary equipment and related piping systems, in which water can be heated by the application of a heat source at a temperature at or above </a:t>
            </a:r>
            <a:br>
              <a:rPr lang="en-US" altLang="en-US" sz="1800"/>
            </a:br>
            <a:r>
              <a:rPr lang="en-US" altLang="en-US" sz="1800"/>
              <a:t>100 </a:t>
            </a:r>
            <a:r>
              <a:rPr lang="en-US" altLang="en-US" sz="1800">
                <a:sym typeface="Symbol" pitchFamily="18" charset="2"/>
              </a:rPr>
              <a:t></a:t>
            </a:r>
            <a:r>
              <a:rPr lang="en-US" altLang="en-US" sz="1800"/>
              <a:t>C (212 </a:t>
            </a:r>
            <a:r>
              <a:rPr lang="en-US" altLang="en-US" sz="1800">
                <a:sym typeface="Symbol" pitchFamily="18" charset="2"/>
              </a:rPr>
              <a:t></a:t>
            </a:r>
            <a:r>
              <a:rPr lang="en-US" altLang="en-US" sz="1800"/>
              <a:t>F).</a:t>
            </a:r>
            <a:endParaRPr lang="en-US" altLang="en-US" sz="1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effectLst/>
              </a:rPr>
              <a:t>Definitions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smtClean="0">
                <a:effectLst/>
              </a:rPr>
              <a:t>Boiler horsepower (bhp) – means 15.6 kg (34.5 lb) of water evaporated from and at 100 C (212 F) (33475 BTU/hr.,9.8 kW)</a:t>
            </a:r>
          </a:p>
          <a:p>
            <a:pPr>
              <a:lnSpc>
                <a:spcPct val="90000"/>
              </a:lnSpc>
            </a:pPr>
            <a:endParaRPr lang="en-US" altLang="en-US" sz="180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en-US" altLang="en-US" sz="1800" smtClean="0">
                <a:effectLst/>
              </a:rPr>
              <a:t>Firetube boiler – means a boiler that consists of fire tubes within which pass the products of combustion and or hot gases and that are cooled externally by the boiler.</a:t>
            </a:r>
          </a:p>
          <a:p>
            <a:pPr>
              <a:lnSpc>
                <a:spcPct val="90000"/>
              </a:lnSpc>
            </a:pPr>
            <a:endParaRPr lang="en-US" altLang="en-US" sz="180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en-US" altLang="en-US" sz="1800" smtClean="0">
                <a:effectLst/>
              </a:rPr>
              <a:t>High Temperature Hot Water – means water at or above 100 C (212 F).</a:t>
            </a:r>
          </a:p>
          <a:p>
            <a:pPr>
              <a:lnSpc>
                <a:spcPct val="90000"/>
              </a:lnSpc>
            </a:pPr>
            <a:endParaRPr lang="en-US" altLang="en-US" sz="180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en-US" altLang="en-US" sz="1800" smtClean="0">
                <a:effectLst/>
              </a:rPr>
              <a:t>Watertube boiler – means any type of boiler that consists of water tubes within which passes the boiler water where the water tubes are heated externally by a combustion process.</a:t>
            </a:r>
          </a:p>
          <a:p>
            <a:pPr>
              <a:lnSpc>
                <a:spcPct val="90000"/>
              </a:lnSpc>
            </a:pPr>
            <a:endParaRPr lang="en-US" altLang="en-US" sz="180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en-US" altLang="en-US" sz="1800" smtClean="0">
                <a:effectLst/>
              </a:rPr>
              <a:t>Sectional Boiler – means a boiler constructed of cast metal sections.</a:t>
            </a:r>
          </a:p>
          <a:p>
            <a:pPr>
              <a:lnSpc>
                <a:spcPct val="90000"/>
              </a:lnSpc>
            </a:pPr>
            <a:endParaRPr lang="en-US" altLang="en-US" sz="180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en-US" altLang="en-US" sz="1800" smtClean="0">
                <a:effectLst/>
              </a:rPr>
              <a:t>Electric Boiler – means a boiler using electric energy in immersion, resistor, or electrode elements, as the source of heat</a:t>
            </a:r>
            <a:r>
              <a:rPr lang="en-US" altLang="en-US" sz="2400" smtClean="0">
                <a:effectLst/>
              </a:rPr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Outstanding Issues </a:t>
            </a:r>
            <a:br>
              <a:rPr lang="en-US" altLang="en-US" sz="4000" smtClean="0"/>
            </a:br>
            <a:r>
              <a:rPr lang="en-US" altLang="en-US" sz="4000" smtClean="0"/>
              <a:t>(not part of the presentation) </a:t>
            </a:r>
            <a:br>
              <a:rPr lang="en-US" altLang="en-US" sz="4000" smtClean="0"/>
            </a:br>
            <a:r>
              <a:rPr lang="en-US" altLang="en-US" sz="4000" smtClean="0"/>
              <a:t>Under Review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The qualification time/level of experience for the various levels for Power Engineers should be standardized all across Canada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Requirements for accepting Power Engineering College Programs need to be developed for mutual acceptance among jurisdictions.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Designing a standardized set of plant classification rules for Refrigeration, Compressor, and Steam Prime Mover plants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Encourage the incorporation of the Quebec Operating Engineer system into the SOPEEC system at all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It is equally desired that a similar rationale be applied to the technologies of Steam Prime Movers, Compression and Refrigeration in order to provide a national standard, as may be regionally required, for safe and uniform regulation of all Canadian power plants</a:t>
            </a:r>
          </a:p>
          <a:p>
            <a:pPr eaLnBrk="1" hangingPunct="1"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200" dirty="0" smtClean="0"/>
              <a:t>Power Engineering </a:t>
            </a:r>
            <a:br>
              <a:rPr lang="en-US" altLang="en-US" sz="3200" dirty="0" smtClean="0"/>
            </a:br>
            <a:r>
              <a:rPr lang="en-US" altLang="en-US" sz="3200" dirty="0" smtClean="0"/>
              <a:t>Scope of Knowledge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50292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9221" name="AutoShape 7"/>
          <p:cNvSpPr>
            <a:spLocks noChangeArrowheads="1"/>
          </p:cNvSpPr>
          <p:nvPr/>
        </p:nvSpPr>
        <p:spPr bwMode="auto">
          <a:xfrm>
            <a:off x="1905000" y="40386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9222" name="AutoShape 8"/>
          <p:cNvSpPr>
            <a:spLocks noChangeArrowheads="1"/>
          </p:cNvSpPr>
          <p:nvPr/>
        </p:nvSpPr>
        <p:spPr bwMode="auto">
          <a:xfrm>
            <a:off x="4572000" y="2438400"/>
            <a:ext cx="485775" cy="1600200"/>
          </a:xfrm>
          <a:prstGeom prst="upArrow">
            <a:avLst>
              <a:gd name="adj1" fmla="val 50000"/>
              <a:gd name="adj2" fmla="val 82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5791200" y="14478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>
            <a:off x="914400" y="5029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11"/>
          <p:cNvSpPr>
            <a:spLocks noChangeShapeType="1"/>
          </p:cNvSpPr>
          <p:nvPr/>
        </p:nvSpPr>
        <p:spPr bwMode="auto">
          <a:xfrm>
            <a:off x="2438400" y="4038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2"/>
          <p:cNvSpPr>
            <a:spLocks noChangeShapeType="1"/>
          </p:cNvSpPr>
          <p:nvPr/>
        </p:nvSpPr>
        <p:spPr bwMode="auto">
          <a:xfrm>
            <a:off x="4876800" y="2438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13"/>
          <p:cNvSpPr txBox="1">
            <a:spLocks noChangeArrowheads="1"/>
          </p:cNvSpPr>
          <p:nvPr/>
        </p:nvSpPr>
        <p:spPr bwMode="auto">
          <a:xfrm>
            <a:off x="974725" y="5105400"/>
            <a:ext cx="42830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/>
              <a:t>4</a:t>
            </a:r>
            <a:r>
              <a:rPr lang="en-US" altLang="en-US" sz="1400" b="1" baseline="30000"/>
              <a:t>th</a:t>
            </a:r>
            <a:r>
              <a:rPr lang="en-US" altLang="en-US" sz="1400" b="1"/>
              <a:t> Class – Entry level. Restrictions on being the shift engineer and a chief engineer.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FFFF00"/>
                </a:solidFill>
              </a:rPr>
              <a:t>20% body of knowledge</a:t>
            </a:r>
            <a:r>
              <a:rPr lang="en-US" altLang="en-US" sz="180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9228" name="Text Box 16"/>
          <p:cNvSpPr txBox="1">
            <a:spLocks noChangeArrowheads="1"/>
          </p:cNvSpPr>
          <p:nvPr/>
        </p:nvSpPr>
        <p:spPr bwMode="auto">
          <a:xfrm>
            <a:off x="2574925" y="4114800"/>
            <a:ext cx="27590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/>
              <a:t>3</a:t>
            </a:r>
            <a:r>
              <a:rPr lang="en-US" altLang="en-US" sz="1400" b="1" baseline="30000"/>
              <a:t>Rd</a:t>
            </a:r>
            <a:r>
              <a:rPr lang="en-US" altLang="en-US" sz="1400" b="1"/>
              <a:t> Class – Restrictions on being the shift engineer and a chief engineer.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FFFF00"/>
                </a:solidFill>
              </a:rPr>
              <a:t>40 % body of knowledge</a:t>
            </a:r>
          </a:p>
        </p:txBody>
      </p:sp>
      <p:sp>
        <p:nvSpPr>
          <p:cNvPr id="9229" name="Text Box 17"/>
          <p:cNvSpPr txBox="1">
            <a:spLocks noChangeArrowheads="1"/>
          </p:cNvSpPr>
          <p:nvPr/>
        </p:nvSpPr>
        <p:spPr bwMode="auto">
          <a:xfrm>
            <a:off x="5241925" y="2551113"/>
            <a:ext cx="32162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/>
              <a:t>2</a:t>
            </a:r>
            <a:r>
              <a:rPr lang="en-US" altLang="en-US" sz="1400" b="1" baseline="30000"/>
              <a:t>nd</a:t>
            </a:r>
            <a:r>
              <a:rPr lang="en-US" altLang="en-US" sz="1400" b="1"/>
              <a:t> Class – No restrictions on being the shift engineer. Restrictions on being the chief engineer.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FFFF00"/>
                </a:solidFill>
              </a:rPr>
              <a:t>80% body of knowledge</a:t>
            </a:r>
          </a:p>
        </p:txBody>
      </p:sp>
      <p:sp>
        <p:nvSpPr>
          <p:cNvPr id="9230" name="Text Box 18"/>
          <p:cNvSpPr txBox="1">
            <a:spLocks noChangeArrowheads="1"/>
          </p:cNvSpPr>
          <p:nvPr/>
        </p:nvSpPr>
        <p:spPr bwMode="auto">
          <a:xfrm>
            <a:off x="6461125" y="1408113"/>
            <a:ext cx="25304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/>
              <a:t>1</a:t>
            </a:r>
            <a:r>
              <a:rPr lang="en-US" altLang="en-US" sz="1400" b="1" baseline="30000"/>
              <a:t>st</a:t>
            </a:r>
            <a:r>
              <a:rPr lang="en-US" altLang="en-US" sz="1400" b="1"/>
              <a:t> Class – No restrictions.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FFFF00"/>
                </a:solidFill>
              </a:rPr>
              <a:t>100 % body of knowledge</a:t>
            </a:r>
          </a:p>
        </p:txBody>
      </p:sp>
      <p:sp>
        <p:nvSpPr>
          <p:cNvPr id="9231" name="Line 25"/>
          <p:cNvSpPr>
            <a:spLocks noChangeShapeType="1"/>
          </p:cNvSpPr>
          <p:nvPr/>
        </p:nvSpPr>
        <p:spPr bwMode="auto">
          <a:xfrm>
            <a:off x="5334000" y="5638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32" name="Group 30"/>
          <p:cNvGrpSpPr>
            <a:grpSpLocks/>
          </p:cNvGrpSpPr>
          <p:nvPr/>
        </p:nvGrpSpPr>
        <p:grpSpPr bwMode="auto">
          <a:xfrm>
            <a:off x="5867400" y="4191000"/>
            <a:ext cx="2971800" cy="914400"/>
            <a:chOff x="3648" y="3120"/>
            <a:chExt cx="1872" cy="576"/>
          </a:xfrm>
        </p:grpSpPr>
        <p:sp>
          <p:nvSpPr>
            <p:cNvPr id="9233" name="AutoShape 20"/>
            <p:cNvSpPr>
              <a:spLocks noChangeArrowheads="1"/>
            </p:cNvSpPr>
            <p:nvPr/>
          </p:nvSpPr>
          <p:spPr bwMode="auto">
            <a:xfrm>
              <a:off x="3744" y="3168"/>
              <a:ext cx="192" cy="432"/>
            </a:xfrm>
            <a:prstGeom prst="upArrow">
              <a:avLst>
                <a:gd name="adj1" fmla="val 50000"/>
                <a:gd name="adj2" fmla="val 5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Ø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FF00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9234" name="Text Box 21"/>
            <p:cNvSpPr txBox="1">
              <a:spLocks noChangeArrowheads="1"/>
            </p:cNvSpPr>
            <p:nvPr/>
          </p:nvSpPr>
          <p:spPr bwMode="auto">
            <a:xfrm>
              <a:off x="3984" y="3216"/>
              <a:ext cx="153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Ø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FF00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/>
                <a:t>The arrow represents the body of knowledge obtained</a:t>
              </a:r>
            </a:p>
          </p:txBody>
        </p:sp>
        <p:sp>
          <p:nvSpPr>
            <p:cNvPr id="9235" name="Rectangle 28"/>
            <p:cNvSpPr>
              <a:spLocks noChangeArrowheads="1"/>
            </p:cNvSpPr>
            <p:nvPr/>
          </p:nvSpPr>
          <p:spPr bwMode="auto">
            <a:xfrm>
              <a:off x="3648" y="3120"/>
              <a:ext cx="1872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Ø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FF00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smtClean="0"/>
              <a:t>Proposed Model for </a:t>
            </a:r>
            <a:br>
              <a:rPr lang="en-US" altLang="en-US" sz="3600" smtClean="0"/>
            </a:br>
            <a:r>
              <a:rPr lang="en-US" altLang="en-US" sz="3600" smtClean="0"/>
              <a:t>Boiler Plant Rating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Traditionally boilers in plants have been classified as either being high pressure or low pressure boilers.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 In most cases boilers operating above 101 kPa </a:t>
            </a:r>
            <a:br>
              <a:rPr lang="en-US" altLang="en-US" sz="2200" smtClean="0"/>
            </a:br>
            <a:r>
              <a:rPr lang="en-US" altLang="en-US" sz="2200" smtClean="0"/>
              <a:t>(15 psi ) </a:t>
            </a:r>
            <a:r>
              <a:rPr lang="en-US" altLang="en-US" sz="2200" smtClean="0">
                <a:solidFill>
                  <a:srgbClr val="FFFF00"/>
                </a:solidFill>
              </a:rPr>
              <a:t>steam</a:t>
            </a:r>
            <a:r>
              <a:rPr lang="en-US" altLang="en-US" sz="2200" smtClean="0"/>
              <a:t> and 1103 kPa (160 psi ) </a:t>
            </a:r>
            <a:r>
              <a:rPr lang="en-US" altLang="en-US" sz="2200" smtClean="0">
                <a:solidFill>
                  <a:srgbClr val="FFFF00"/>
                </a:solidFill>
              </a:rPr>
              <a:t>hot water</a:t>
            </a:r>
            <a:r>
              <a:rPr lang="en-US" altLang="en-US" sz="2200" smtClean="0">
                <a:solidFill>
                  <a:srgbClr val="FF0000"/>
                </a:solidFill>
              </a:rPr>
              <a:t> </a:t>
            </a:r>
            <a:r>
              <a:rPr lang="en-US" altLang="en-US" sz="2200" smtClean="0"/>
              <a:t>were classified as being high pressure and or power boilers.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2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Boilers operating at or below 101 kPa (15 psi ) </a:t>
            </a:r>
            <a:r>
              <a:rPr lang="en-US" altLang="en-US" sz="2200" smtClean="0">
                <a:solidFill>
                  <a:srgbClr val="FFFF00"/>
                </a:solidFill>
              </a:rPr>
              <a:t>steam</a:t>
            </a:r>
            <a:r>
              <a:rPr lang="en-US" altLang="en-US" sz="2200" smtClean="0"/>
              <a:t> and 1103 kPa (160 psi ) </a:t>
            </a:r>
            <a:r>
              <a:rPr lang="en-US" altLang="en-US" sz="2200" smtClean="0">
                <a:solidFill>
                  <a:srgbClr val="FFFF00"/>
                </a:solidFill>
              </a:rPr>
              <a:t>hot water</a:t>
            </a:r>
            <a:r>
              <a:rPr lang="en-US" altLang="en-US" sz="2200" smtClean="0">
                <a:solidFill>
                  <a:srgbClr val="FF0000"/>
                </a:solidFill>
              </a:rPr>
              <a:t> </a:t>
            </a:r>
            <a:r>
              <a:rPr lang="en-US" altLang="en-US" sz="2200" smtClean="0"/>
              <a:t>were classified as low pressure and or heating boilers.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It is recommended by the sub-committee relative to boiler management and operation differences between Low and High Pressure Steam and High Temperature Hot Water that it cannot warrant the regulation of pressure and temperature segregation.</a:t>
            </a:r>
          </a:p>
          <a:p>
            <a:pPr eaLnBrk="1" hangingPunct="1"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Benefits of Proposed Change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1"/>
              </a:buClr>
              <a:buSzTx/>
              <a:defRPr/>
            </a:pPr>
            <a:r>
              <a:rPr lang="en-US" altLang="en-US" sz="2800" smtClean="0"/>
              <a:t>The benefits of eliminating pressure and temperature segregation includes: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600" smtClean="0"/>
              <a:t>the current classification and supervisory requirements are primarily based on the risk factor of boiler energy rating rather than pressure/temperature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600" smtClean="0"/>
              <a:t>simplified regulations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600" smtClean="0"/>
              <a:t>reduced regulation impact on industry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600" smtClean="0"/>
              <a:t>a Standard Power Engineers Operating Allowance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600" smtClean="0"/>
              <a:t>increased practical opportunities for 4</a:t>
            </a:r>
            <a:r>
              <a:rPr lang="en-US" altLang="en-US" sz="2600" baseline="30000" smtClean="0"/>
              <a:t>th</a:t>
            </a:r>
            <a:r>
              <a:rPr lang="en-US" altLang="en-US" sz="2600" smtClean="0"/>
              <a:t> and 3</a:t>
            </a:r>
            <a:r>
              <a:rPr lang="en-US" altLang="en-US" sz="2600" baseline="30000" smtClean="0"/>
              <a:t>rd</a:t>
            </a:r>
            <a:r>
              <a:rPr lang="en-US" altLang="en-US" sz="2600" smtClean="0"/>
              <a:t> class engineers in relation to their academic knowledge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mtClean="0"/>
              <a:t>The proposed model is designed to encourage a central boiler room and a reduced number of boilers.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mtClean="0"/>
              <a:t>This will provide a reduction of equipment failures, reduced maintenance, plant operating errors, and increased safety.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3E1240ED2D34AADCAEDB09119B605" ma:contentTypeVersion="3" ma:contentTypeDescription="Create a new document." ma:contentTypeScope="" ma:versionID="785c1263a15d308d9e7a18c93166561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4c6a8d6852ba7c4a6ec89eec9d305f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F2E8CB-E8E2-44C3-92C7-84A2AC6C0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7270561-FB39-4BE4-A113-3DD229CBDA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5D4574-8AEF-476F-A448-EA5E9DA6226F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15716</TotalTime>
  <Words>2173</Words>
  <Application>Microsoft Office PowerPoint</Application>
  <PresentationFormat>On-screen Show (4:3)</PresentationFormat>
  <Paragraphs>371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Ripple</vt:lpstr>
      <vt:lpstr>SOPEEC Sub-Committee November 2014</vt:lpstr>
      <vt:lpstr>SOPEEC Uniform Plant Rating, Plant Classification for Canada</vt:lpstr>
      <vt:lpstr>PowerPoint Presentation</vt:lpstr>
      <vt:lpstr>PowerPoint Presentation</vt:lpstr>
      <vt:lpstr>Power Engineering  Scope of Knowledge</vt:lpstr>
      <vt:lpstr>Proposed Model for  Boiler Plant Rating</vt:lpstr>
      <vt:lpstr>PowerPoint Presentation</vt:lpstr>
      <vt:lpstr>Benefits of Proposed Change</vt:lpstr>
      <vt:lpstr>PowerPoint Presentation</vt:lpstr>
      <vt:lpstr>Proposed Model for  Supervision Requirements:  </vt:lpstr>
      <vt:lpstr>Five Risk Factors </vt:lpstr>
      <vt:lpstr>Risk Factors</vt:lpstr>
      <vt:lpstr>Boiler Plant Classification Attendance Guarded boilers/plants are in yellow</vt:lpstr>
      <vt:lpstr>4th Class (8 hrs/day) - 2001 kW to 4000 kW</vt:lpstr>
      <vt:lpstr>4th Class (1 insp./24hrs) - 601 kW to 2000 kW</vt:lpstr>
      <vt:lpstr>Unattended – 301 kW to 600 kW </vt:lpstr>
      <vt:lpstr>Determining Boiler Kilowatt Rating</vt:lpstr>
      <vt:lpstr>Determining Boiler Kilowatt Rating</vt:lpstr>
      <vt:lpstr>Risk Factor # 1 Total Installed Capacity</vt:lpstr>
      <vt:lpstr>Examples Risk Factor # 1  Total Installed kW Capacity</vt:lpstr>
      <vt:lpstr>Risk Factor # 2 Number of Boilers</vt:lpstr>
      <vt:lpstr>Example Risk Factor # 2 </vt:lpstr>
      <vt:lpstr>Risk Factor # 3 Number of Boiler Rooms</vt:lpstr>
      <vt:lpstr>Risk Factor # 4 Boiler Types</vt:lpstr>
      <vt:lpstr>Example Risk Factor # 4 Boiler Types </vt:lpstr>
      <vt:lpstr>Risk Factor # 5 Fuel Types</vt:lpstr>
      <vt:lpstr>Example Risk Factor # 5 Fuel Types</vt:lpstr>
      <vt:lpstr>Total Plant Kilowatt Rating</vt:lpstr>
      <vt:lpstr>PowerPoint Presentation</vt:lpstr>
      <vt:lpstr>PowerPoint Presentation</vt:lpstr>
      <vt:lpstr>Definitions</vt:lpstr>
      <vt:lpstr>Definitions</vt:lpstr>
      <vt:lpstr>Outstanding Issues  (not part of the presentation)  Under Review</vt:lpstr>
    </vt:vector>
  </TitlesOfParts>
  <Company>PEIGOV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srtownsend</dc:creator>
  <cp:lastModifiedBy>Loran, Todd J</cp:lastModifiedBy>
  <cp:revision>176</cp:revision>
  <dcterms:created xsi:type="dcterms:W3CDTF">2012-12-27T13:33:22Z</dcterms:created>
  <dcterms:modified xsi:type="dcterms:W3CDTF">2015-05-25T04:47:38Z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_Steward">
    <vt:lpwstr>Miller D u650703</vt:lpwstr>
  </property>
  <property fmtid="{D5CDD505-2E9C-101B-9397-08002B2CF9AE}" pid="3" name="Update_Footer">
    <vt:lpwstr>No</vt:lpwstr>
  </property>
  <property fmtid="{D5CDD505-2E9C-101B-9397-08002B2CF9AE}" pid="4" name="Radio_Button">
    <vt:lpwstr>RadioButton2</vt:lpwstr>
  </property>
  <property fmtid="{D5CDD505-2E9C-101B-9397-08002B2CF9AE}" pid="5" name="Information_Classification">
    <vt:lpwstr/>
  </property>
  <property fmtid="{D5CDD505-2E9C-101B-9397-08002B2CF9AE}" pid="6" name="Record_Title_ID">
    <vt:lpwstr>72</vt:lpwstr>
  </property>
  <property fmtid="{D5CDD505-2E9C-101B-9397-08002B2CF9AE}" pid="7" name="Initial_Creation_Date">
    <vt:filetime>2012-12-27T13:33:22Z</vt:filetime>
  </property>
  <property fmtid="{D5CDD505-2E9C-101B-9397-08002B2CF9AE}" pid="8" name="Retention_Period_Start_Date">
    <vt:filetime>2015-04-02T14:22:35Z</vt:filetime>
  </property>
  <property fmtid="{D5CDD505-2E9C-101B-9397-08002B2CF9AE}" pid="9" name="Last_Reviewed_Date">
    <vt:lpwstr/>
  </property>
  <property fmtid="{D5CDD505-2E9C-101B-9397-08002B2CF9AE}" pid="10" name="Retention_Review_Frequency">
    <vt:lpwstr/>
  </property>
  <property fmtid="{D5CDD505-2E9C-101B-9397-08002B2CF9AE}" pid="11" name="ContentTypeId">
    <vt:lpwstr>0x010100C8A3E1240ED2D34AADCAEDB09119B605</vt:lpwstr>
  </property>
</Properties>
</file>