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4"/>
  </p:sldMasterIdLst>
  <p:notesMasterIdLst>
    <p:notesMasterId r:id="rId34"/>
  </p:notesMasterIdLst>
  <p:handoutMasterIdLst>
    <p:handoutMasterId r:id="rId35"/>
  </p:handoutMasterIdLst>
  <p:sldIdLst>
    <p:sldId id="256" r:id="rId5"/>
    <p:sldId id="290" r:id="rId6"/>
    <p:sldId id="291" r:id="rId7"/>
    <p:sldId id="292" r:id="rId8"/>
    <p:sldId id="259" r:id="rId9"/>
    <p:sldId id="293" r:id="rId10"/>
    <p:sldId id="320" r:id="rId11"/>
    <p:sldId id="294" r:id="rId12"/>
    <p:sldId id="295" r:id="rId13"/>
    <p:sldId id="258" r:id="rId14"/>
    <p:sldId id="277" r:id="rId15"/>
    <p:sldId id="278" r:id="rId16"/>
    <p:sldId id="298" r:id="rId17"/>
    <p:sldId id="280" r:id="rId18"/>
    <p:sldId id="261" r:id="rId19"/>
    <p:sldId id="321" r:id="rId20"/>
    <p:sldId id="301" r:id="rId21"/>
    <p:sldId id="263" r:id="rId22"/>
    <p:sldId id="322" r:id="rId23"/>
    <p:sldId id="285" r:id="rId24"/>
    <p:sldId id="288" r:id="rId25"/>
    <p:sldId id="306" r:id="rId26"/>
    <p:sldId id="266" r:id="rId27"/>
    <p:sldId id="304" r:id="rId28"/>
    <p:sldId id="268" r:id="rId29"/>
    <p:sldId id="287" r:id="rId30"/>
    <p:sldId id="319" r:id="rId31"/>
    <p:sldId id="323" r:id="rId32"/>
    <p:sldId id="273" r:id="rId3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31" autoAdjust="0"/>
    <p:restoredTop sz="86408" autoAdjust="0"/>
  </p:normalViewPr>
  <p:slideViewPr>
    <p:cSldViewPr>
      <p:cViewPr>
        <p:scale>
          <a:sx n="75" d="100"/>
          <a:sy n="75" d="100"/>
        </p:scale>
        <p:origin x="-100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54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FB42BF8-0B8A-4362-A662-F48EEE706E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742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98AF89-6D2B-4495-93BB-281D19BEF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83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034FF7-B204-4666-8C9B-AAE376519558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</p:grpSp>
        </p:grpSp>
      </p:grpSp>
      <p:pic>
        <p:nvPicPr>
          <p:cNvPr id="68" name="Picture 73" descr="SDXTMPPPT0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04800"/>
            <a:ext cx="1363663" cy="135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8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073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8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9" name="Footer Placeholder 68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 dirty="0" smtClean="0"/>
              <a:t>June 5, 2014</a:t>
            </a:r>
            <a:endParaRPr lang="en-US" altLang="en-US" dirty="0"/>
          </a:p>
        </p:txBody>
      </p:sp>
      <p:sp>
        <p:nvSpPr>
          <p:cNvPr id="70" name="Rectangle 6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834C-4B83-42BD-9456-2DF07C4274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19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012EF-1F86-4380-9A91-C61701879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82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DC698-D936-4DF6-90E9-2378DB5256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395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C8BC6-BBED-4EBF-A54A-9C6721E01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200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2A282-0240-4094-84DF-319DC84DF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27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BBE86-A28B-430D-8E92-AB8635DD8D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72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238C1-4A9E-49BF-8BCA-1CB5C611DA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7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9AF8-2E4C-403B-BE1C-1476E8C317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19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E4D82-10C8-464E-B192-930D69540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81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FA639-7DF4-4C83-BBFA-C34AB04FC4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67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3494B-D7E9-45CE-9080-86471020A5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70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0187-D9B6-461E-881A-8B28CD435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7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EB592-705E-4775-AF4A-8C8042D56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6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072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073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4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8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7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075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5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6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04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04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  <p:sp>
              <p:nvSpPr>
                <p:cNvPr id="105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mtClean="0"/>
                </a:p>
              </p:txBody>
            </p:sp>
          </p:grpSp>
        </p:grpSp>
      </p:grpSp>
      <p:sp>
        <p:nvSpPr>
          <p:cNvPr id="3078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9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0C953A6-269D-4C8F-A960-E1B8969912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07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33" name="Picture 75" descr="SDXTMPPPT0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638800"/>
            <a:ext cx="11430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7" name="Text Box 73"/>
          <p:cNvSpPr txBox="1">
            <a:spLocks noChangeArrowheads="1"/>
          </p:cNvSpPr>
          <p:nvPr userDrawn="1"/>
        </p:nvSpPr>
        <p:spPr bwMode="auto">
          <a:xfrm>
            <a:off x="3886200" y="6324600"/>
            <a:ext cx="121860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June 5, </a:t>
            </a:r>
            <a:r>
              <a:rPr lang="en-US" alt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2014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15" r:id="rId2"/>
    <p:sldLayoutId id="2147483714" r:id="rId3"/>
    <p:sldLayoutId id="2147483713" r:id="rId4"/>
    <p:sldLayoutId id="2147483712" r:id="rId5"/>
    <p:sldLayoutId id="2147483711" r:id="rId6"/>
    <p:sldLayoutId id="2147483710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2286000"/>
            <a:ext cx="7772400" cy="1736725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SOPEEC</a:t>
            </a:r>
            <a:br>
              <a:rPr lang="en-US" altLang="en-US" sz="4800" smtClean="0"/>
            </a:br>
            <a:r>
              <a:rPr lang="en-US" altLang="en-US" sz="4800" smtClean="0"/>
              <a:t>Sub-Committee</a:t>
            </a:r>
            <a:br>
              <a:rPr lang="en-US" altLang="en-US" sz="4800" smtClean="0"/>
            </a:br>
            <a:r>
              <a:rPr lang="en-US" altLang="en-US" sz="4800" smtClean="0"/>
              <a:t>2014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Proposed National Standard for </a:t>
            </a:r>
            <a:br>
              <a:rPr lang="en-US" altLang="en-US" sz="2800" smtClean="0"/>
            </a:br>
            <a:r>
              <a:rPr lang="en-US" altLang="en-US" sz="2800" smtClean="0"/>
              <a:t>Plant rating, </a:t>
            </a:r>
            <a:br>
              <a:rPr lang="en-US" altLang="en-US" sz="2800" smtClean="0"/>
            </a:br>
            <a:r>
              <a:rPr lang="en-US" altLang="en-US" sz="2800" smtClean="0"/>
              <a:t>Plant Classification and </a:t>
            </a:r>
            <a:br>
              <a:rPr lang="en-US" altLang="en-US" sz="2800" smtClean="0"/>
            </a:br>
            <a:r>
              <a:rPr lang="en-US" altLang="en-US" sz="2800" smtClean="0"/>
              <a:t>Supervision Requirements </a:t>
            </a:r>
            <a:br>
              <a:rPr lang="en-US" altLang="en-US" sz="2800" smtClean="0"/>
            </a:br>
            <a:r>
              <a:rPr lang="en-US" altLang="en-US" sz="2800" smtClean="0"/>
              <a:t>for Boiler Plants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June 5, 2014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Proposed Model for </a:t>
            </a:r>
            <a:br>
              <a:rPr lang="en-US" altLang="en-US" sz="3600" smtClean="0"/>
            </a:br>
            <a:r>
              <a:rPr lang="en-US" altLang="en-US" sz="3600" smtClean="0"/>
              <a:t>Supervision Requirements: </a:t>
            </a:r>
            <a:br>
              <a:rPr lang="en-US" altLang="en-US" sz="3600" smtClean="0"/>
            </a:br>
            <a:endParaRPr lang="en-US" altLang="en-US" sz="36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>
                <a:solidFill>
                  <a:schemeClr val="hlink"/>
                </a:solidFill>
              </a:rPr>
              <a:t> 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traditional method of classifying boilers by pressure and temperature has been changed to steam or hot water.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Boilers are now classified as either Steam or Hot Water.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9AEACEB-2D8A-4ACD-A59C-A5E3607F2AE5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Five Risk Factors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1963" indent="-461963" eaLnBrk="1" hangingPunct="1">
              <a:buFont typeface="Wingdings" pitchFamily="2" charset="2"/>
              <a:buNone/>
            </a:pPr>
            <a:r>
              <a:rPr lang="en-US" altLang="en-US" sz="2800" smtClean="0"/>
              <a:t>The proposed model would address five</a:t>
            </a:r>
          </a:p>
          <a:p>
            <a:pPr marL="461963" indent="-461963" eaLnBrk="1" hangingPunct="1">
              <a:buFont typeface="Wingdings" pitchFamily="2" charset="2"/>
              <a:buNone/>
            </a:pPr>
            <a:r>
              <a:rPr lang="en-US" altLang="en-US" sz="2800" smtClean="0"/>
              <a:t> risk factors.</a:t>
            </a:r>
          </a:p>
          <a:p>
            <a:pPr marL="461963" indent="-461963" eaLnBrk="1" hangingPunct="1">
              <a:buFont typeface="Wingdings" pitchFamily="2" charset="2"/>
              <a:buNone/>
            </a:pPr>
            <a:endParaRPr lang="en-US" altLang="en-US" sz="2800" smtClean="0"/>
          </a:p>
          <a:p>
            <a:pPr marL="461963" indent="-461963" eaLnBrk="1" hangingPunct="1">
              <a:buFont typeface="Wingdings" pitchFamily="2" charset="2"/>
              <a:buAutoNum type="arabicPeriod"/>
            </a:pPr>
            <a:r>
              <a:rPr lang="en-US" altLang="en-US" sz="2800" smtClean="0"/>
              <a:t>Total Installed kW Capacity (Steam &amp; Water)</a:t>
            </a:r>
          </a:p>
          <a:p>
            <a:pPr marL="461963" indent="-461963" eaLnBrk="1" hangingPunct="1">
              <a:buFont typeface="Wingdings" pitchFamily="2" charset="2"/>
              <a:buAutoNum type="arabicPeriod"/>
            </a:pPr>
            <a:r>
              <a:rPr lang="en-US" altLang="en-US" sz="2800" smtClean="0"/>
              <a:t>Single or Multiple Boilers</a:t>
            </a:r>
          </a:p>
          <a:p>
            <a:pPr marL="461963" indent="-461963" eaLnBrk="1" hangingPunct="1">
              <a:buFont typeface="Wingdings" pitchFamily="2" charset="2"/>
              <a:buAutoNum type="arabicPeriod"/>
            </a:pPr>
            <a:r>
              <a:rPr lang="en-US" altLang="en-US" sz="2800" smtClean="0"/>
              <a:t>Number of Boiler Rooms</a:t>
            </a:r>
          </a:p>
          <a:p>
            <a:pPr marL="461963" indent="-461963" eaLnBrk="1" hangingPunct="1">
              <a:buFont typeface="Wingdings" pitchFamily="2" charset="2"/>
              <a:buAutoNum type="arabicPeriod"/>
            </a:pPr>
            <a:r>
              <a:rPr lang="en-US" altLang="en-US" sz="2800" smtClean="0"/>
              <a:t>Boiler Type</a:t>
            </a:r>
          </a:p>
          <a:p>
            <a:pPr marL="461963" indent="-461963" eaLnBrk="1" hangingPunct="1">
              <a:buFont typeface="Wingdings" pitchFamily="2" charset="2"/>
              <a:buAutoNum type="arabicPeriod"/>
            </a:pPr>
            <a:r>
              <a:rPr lang="en-US" altLang="en-US" sz="2800" smtClean="0"/>
              <a:t>Fuel Type</a:t>
            </a:r>
          </a:p>
          <a:p>
            <a:pPr marL="461963" indent="-461963" eaLnBrk="1" hangingPunct="1">
              <a:buFont typeface="Wingdings" pitchFamily="2" charset="2"/>
              <a:buAutoNum type="arabicPeriod"/>
            </a:pPr>
            <a:endParaRPr lang="en-US" altLang="en-US" sz="2800" smtClean="0"/>
          </a:p>
          <a:p>
            <a:pPr marL="461963" indent="-461963" eaLnBrk="1" hangingPunct="1"/>
            <a:endParaRPr lang="en-US" altLang="en-US" sz="2800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9A45149-E397-4A19-8D4F-EF0E8C974F94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Risk Factors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1963" indent="-461963" eaLnBrk="1" hangingPunct="1">
              <a:buFont typeface="Wingdings" pitchFamily="2" charset="2"/>
              <a:buNone/>
            </a:pPr>
            <a:r>
              <a:rPr lang="en-US" altLang="en-US" smtClean="0"/>
              <a:t>Factor # 1 is the base number used to calculate boiler plant rating</a:t>
            </a:r>
          </a:p>
          <a:p>
            <a:pPr marL="461963" indent="-461963" eaLnBrk="1" hangingPunct="1">
              <a:buFont typeface="Wingdings" pitchFamily="2" charset="2"/>
              <a:buAutoNum type="arabicPeriod"/>
            </a:pPr>
            <a:r>
              <a:rPr lang="en-US" altLang="en-US" smtClean="0"/>
              <a:t>Factors # 2 to # 5 add additional percentages to the base Factor #1</a:t>
            </a:r>
          </a:p>
          <a:p>
            <a:pPr marL="461963" indent="-461963" eaLnBrk="1" hangingPunct="1">
              <a:buFont typeface="Wingdings" pitchFamily="2" charset="2"/>
              <a:buAutoNum type="arabicPeriod"/>
            </a:pPr>
            <a:r>
              <a:rPr lang="en-US" altLang="en-US" smtClean="0"/>
              <a:t>Factors # 2 to # 4 may have a significant impact towards the overall plant rating.</a:t>
            </a:r>
          </a:p>
          <a:p>
            <a:pPr marL="461963" indent="-461963" eaLnBrk="1" hangingPunct="1"/>
            <a:endParaRPr lang="en-US" altLang="en-US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65464CFF-197C-42E8-97D3-FFEC6F924C2A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Boiler Plant Classification </a:t>
            </a:r>
            <a:br>
              <a:rPr lang="en-US" altLang="en-US" sz="4000" smtClean="0"/>
            </a:br>
            <a:r>
              <a:rPr lang="en-US" altLang="en-US" sz="2400" smtClean="0"/>
              <a:t>Guarded boilers/plants are in yellow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3200" i="1" u="sng" dirty="0" smtClean="0">
                <a:latin typeface="BankGothic Md BT" pitchFamily="34" charset="0"/>
              </a:rPr>
              <a:t>Steam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1</a:t>
            </a:r>
            <a:r>
              <a:rPr lang="en-US" altLang="en-US" sz="1800" baseline="30000" dirty="0" smtClean="0"/>
              <a:t>st</a:t>
            </a:r>
            <a:r>
              <a:rPr lang="en-US" altLang="en-US" sz="1800" dirty="0" smtClean="0"/>
              <a:t> Class - &gt;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Class - 12001 kW to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Class - 8001 kW to 12000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3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rd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- 7001 kW to 8000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 - 4001 kW to 7000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(8 </a:t>
            </a:r>
            <a:r>
              <a:rPr lang="en-US" altLang="en-US" sz="1800" dirty="0" err="1" smtClean="0">
                <a:solidFill>
                  <a:srgbClr val="FFFF00"/>
                </a:solidFill>
              </a:rPr>
              <a:t>hrs</a:t>
            </a:r>
            <a:r>
              <a:rPr lang="en-US" altLang="en-US" sz="1800" dirty="0" smtClean="0">
                <a:solidFill>
                  <a:srgbClr val="FFFF00"/>
                </a:solidFill>
              </a:rPr>
              <a:t>/day) - 2001 kW to 4000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(1 insp./24hrs) - 601 kW to 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Unattended – 301 kW to 600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Exempt - &lt; 300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800" dirty="0" smtClean="0">
              <a:solidFill>
                <a:srgbClr val="FF0000"/>
              </a:solidFill>
            </a:endParaRPr>
          </a:p>
        </p:txBody>
      </p:sp>
      <p:sp>
        <p:nvSpPr>
          <p:cNvPr id="10957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3200" i="1" u="sng" dirty="0" smtClean="0">
                <a:latin typeface="BankGothic Md BT" pitchFamily="34" charset="0"/>
              </a:rPr>
              <a:t>Hot Water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Class - &gt;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Class</a:t>
            </a:r>
            <a:r>
              <a:rPr lang="en-US" altLang="en-US" sz="1800" dirty="0" smtClean="0">
                <a:solidFill>
                  <a:srgbClr val="FF3300"/>
                </a:solidFill>
              </a:rPr>
              <a:t>  </a:t>
            </a:r>
            <a:r>
              <a:rPr lang="en-US" altLang="en-US" sz="1800" dirty="0" smtClean="0"/>
              <a:t>-</a:t>
            </a:r>
            <a:r>
              <a:rPr lang="en-US" altLang="en-US" sz="1800" dirty="0" smtClean="0">
                <a:solidFill>
                  <a:srgbClr val="FF3300"/>
                </a:solidFill>
              </a:rPr>
              <a:t> </a:t>
            </a:r>
            <a:r>
              <a:rPr lang="en-US" altLang="en-US" sz="1800" dirty="0" smtClean="0"/>
              <a:t>12001 kW to 30000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Class - 8001 kW to12000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- 7001 kW to 8000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(8 </a:t>
            </a:r>
            <a:r>
              <a:rPr lang="en-US" altLang="en-US" sz="1800" dirty="0" err="1" smtClean="0">
                <a:solidFill>
                  <a:srgbClr val="FFFF00"/>
                </a:solidFill>
              </a:rPr>
              <a:t>hrs</a:t>
            </a:r>
            <a:r>
              <a:rPr lang="en-US" altLang="en-US" sz="1800" dirty="0" smtClean="0">
                <a:solidFill>
                  <a:srgbClr val="FFFF00"/>
                </a:solidFill>
              </a:rPr>
              <a:t>/day) - 4001 kW to 7000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4</a:t>
            </a:r>
            <a:r>
              <a:rPr lang="en-US" altLang="en-US" sz="1800" baseline="30000" dirty="0" smtClean="0">
                <a:solidFill>
                  <a:srgbClr val="FFFF00"/>
                </a:solidFill>
              </a:rPr>
              <a:t>th</a:t>
            </a:r>
            <a:r>
              <a:rPr lang="en-US" altLang="en-US" sz="1800" dirty="0" smtClean="0">
                <a:solidFill>
                  <a:srgbClr val="FFFF00"/>
                </a:solidFill>
              </a:rPr>
              <a:t> Class (1 insp./24hrs) - 2001 kW to 4000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>
                <a:solidFill>
                  <a:srgbClr val="FFFF00"/>
                </a:solidFill>
              </a:rPr>
              <a:t>Unattended – 601 kW to 2000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dirty="0" smtClean="0"/>
              <a:t>Exempt - &lt; 600 kW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600" b="1" dirty="0" smtClean="0"/>
              <a:t>Note: In the event that both Steam and Hot Water Boilers are in the same plant, the rating of both shall be combined and classified as the total rating under steam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600" dirty="0" smtClean="0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859E8895-0224-4F6E-AC49-D56B7BA90401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dirty="0" smtClean="0"/>
              <a:t>Determining Boiler Kilowatt Rating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CA" altLang="en-US" smtClean="0"/>
              <a:t>Boiler rating is expressed in kilowatt’s.  The boiler nameplate data as determined by the manufacturer is the source of the information.</a:t>
            </a:r>
            <a:r>
              <a:rPr lang="en-CA" altLang="en-US" sz="3600" smtClean="0"/>
              <a:t>  </a:t>
            </a:r>
            <a:endParaRPr lang="en-US" altLang="en-US" sz="4000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0D9341F-CFDF-4249-8336-AC6806F45B77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dirty="0" smtClean="0"/>
              <a:t>Determining Boiler Kilowatt Rating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CA" altLang="en-US" sz="2400" smtClean="0"/>
              <a:t>Applying  </a:t>
            </a:r>
            <a:r>
              <a:rPr lang="en-US" altLang="en-US" sz="2400" smtClean="0"/>
              <a:t>lb/hr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.284 = boiler kilowatt rating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CA" altLang="en-US" sz="2400" smtClean="0"/>
              <a:t>Applying </a:t>
            </a:r>
            <a:r>
              <a:rPr lang="en-US" altLang="en-US" sz="2400" smtClean="0"/>
              <a:t>kg/hr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.625 = boiler kilowatt rating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CA" altLang="en-US" sz="2400" smtClean="0"/>
              <a:t>Applying </a:t>
            </a:r>
            <a:r>
              <a:rPr lang="en-US" altLang="en-US" sz="2400" smtClean="0"/>
              <a:t>ft² heating surface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1 = boiler kilowatt rating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smtClean="0"/>
              <a:t>Applying m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 heating surface </a:t>
            </a:r>
            <a:r>
              <a:rPr lang="en-CA" altLang="en-US" sz="2400" smtClean="0"/>
              <a:t>data </a:t>
            </a:r>
            <a:r>
              <a:rPr lang="en-US" altLang="en-US" sz="2400" smtClean="0"/>
              <a:t>X 10 = boiler kilowatt rating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CA" altLang="en-US" sz="2400" smtClean="0"/>
              <a:t>Applying </a:t>
            </a:r>
            <a:r>
              <a:rPr lang="en-US" altLang="en-US" sz="2400" smtClean="0"/>
              <a:t>Btu/hr  X 0.000293 = boiler kilowatt rating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itchFamily="2" charset="2"/>
              <a:buChar char="Ø"/>
            </a:pPr>
            <a:endParaRPr lang="en-US" altLang="en-US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smtClean="0"/>
              <a:t>Note: kW = Boiler horsepower (bhp) X 10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55AB9F7-E98D-4177-A261-9302BEC6991A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Risk Factor # 1</a:t>
            </a:r>
            <a:br>
              <a:rPr lang="en-US" dirty="0" smtClean="0"/>
            </a:br>
            <a:r>
              <a:rPr lang="en-US" dirty="0" smtClean="0"/>
              <a:t>Total Installed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en-US" smtClean="0"/>
          </a:p>
          <a:p>
            <a:pPr marL="0" indent="0">
              <a:buFont typeface="Wingdings" pitchFamily="2" charset="2"/>
              <a:buNone/>
            </a:pPr>
            <a:r>
              <a:rPr lang="en-US" altLang="en-US" smtClean="0"/>
              <a:t>The total plant kilowatt rating for risk factor #1 is determined by adding the individual rating of all boilers.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413DA786-8D94-4E86-89AF-DCA82BBF317C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Examples Risk Factor # 1 </a:t>
            </a:r>
            <a:br>
              <a:rPr lang="en-US" altLang="en-US" sz="4000" smtClean="0"/>
            </a:br>
            <a:r>
              <a:rPr lang="en-US" altLang="en-US" sz="4000" smtClean="0"/>
              <a:t>Total Installed kW Capacity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00200"/>
            <a:ext cx="2971800" cy="21859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800" smtClean="0"/>
              <a:t>Example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smtClean="0"/>
              <a:t>Single Boiler Room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1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2 =  750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>
                <a:solidFill>
                  <a:srgbClr val="FFFF00"/>
                </a:solidFill>
              </a:rPr>
              <a:t>Total Base kW rating = 1250 kW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3048000" y="1600200"/>
            <a:ext cx="3124200" cy="213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800" smtClean="0"/>
              <a:t>Example 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smtClean="0"/>
              <a:t>Two boiler Rooms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1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2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3 = 10,000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4 = 5000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>
                <a:solidFill>
                  <a:srgbClr val="FFFF00"/>
                </a:solidFill>
              </a:rPr>
              <a:t>Total Base kW rating = 16,000 kW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1600" b="1" smtClean="0">
              <a:solidFill>
                <a:srgbClr val="FFFF00"/>
              </a:solidFill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6096000" y="1524000"/>
            <a:ext cx="3048000" cy="2971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en-US" sz="1800" smtClean="0"/>
              <a:t>Example 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smtClean="0"/>
              <a:t>Three Boiler Rooms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1 = 1000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2 = 1000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3 = 1000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4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5 = 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/>
              <a:t>Steam Boiler No. 6 = 1500 kW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1400" b="1" smtClean="0">
                <a:solidFill>
                  <a:srgbClr val="FFFF00"/>
                </a:solidFill>
              </a:rPr>
              <a:t>Total Base kW rating = 5500 kW</a:t>
            </a: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7846F7E-C7B3-483B-8A3F-AF39F988563E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Risk Factor </a:t>
            </a:r>
            <a:r>
              <a:rPr lang="en-US" sz="4000" dirty="0" smtClean="0"/>
              <a:t># 2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Number of Boilers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3886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An additional risk factor in percentage is added to the plant installed kW rating for each additional boiler.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This is to encourage a reduced number of boiler rooms</a:t>
            </a:r>
          </a:p>
        </p:txBody>
      </p:sp>
      <p:graphicFrame>
        <p:nvGraphicFramePr>
          <p:cNvPr id="42081" name="Group 9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114800" cy="4114801"/>
        </p:xfrm>
        <a:graphic>
          <a:graphicData uri="http://schemas.openxmlformats.org/drawingml/2006/table">
            <a:tbl>
              <a:tblPr/>
              <a:tblGrid>
                <a:gridCol w="1981200"/>
                <a:gridCol w="2133600"/>
              </a:tblGrid>
              <a:tr h="1030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Number of Boilers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Percentage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 +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40%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9DA645B-2946-475C-BCD8-B30F5749000D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 Risk Factor # 2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mtClean="0"/>
              <a:t>For each additional boiler over (1), a risk factor penalty of 10 percent is added to the total installed boiler kilowatt rating (base kW rating) to a maximum of 40 percent.</a:t>
            </a:r>
          </a:p>
          <a:p>
            <a:pPr lvl="1"/>
            <a:r>
              <a:rPr lang="en-US" altLang="en-US" smtClean="0"/>
              <a:t>Example 1 - 2 boilers = 10%</a:t>
            </a:r>
          </a:p>
          <a:p>
            <a:pPr lvl="1"/>
            <a:r>
              <a:rPr lang="en-US" altLang="en-US" smtClean="0"/>
              <a:t>Example 2 - 4 boilers = 30%</a:t>
            </a:r>
          </a:p>
          <a:p>
            <a:pPr lvl="1"/>
            <a:r>
              <a:rPr lang="en-US" altLang="en-US" smtClean="0"/>
              <a:t>Example 3 - 6 boilers = 40%</a:t>
            </a:r>
          </a:p>
          <a:p>
            <a:pPr marL="0" indent="0"/>
            <a:endParaRPr lang="en-US" altLang="en-US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1809BDD8-DF4E-41C3-BE7F-65F84CD7D86D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SOPEEC Uniform Plant Rating, Plant Classification for Canada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Currently Canada does not have a national standard for the classification, rating and supervision of boilers, steam prime movers, compressors and refrigeration technologies.</a:t>
            </a:r>
          </a:p>
          <a:p>
            <a:pPr eaLnBrk="1" hangingPunct="1">
              <a:defRPr/>
            </a:pPr>
            <a:r>
              <a:rPr lang="en-US" altLang="en-US" smtClean="0"/>
              <a:t>Each national region primarily applies variable plant ratings as the basic risk consideration for levels of supervision.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84C02DE4-E24A-4A33-A195-F706E8ADFCE9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Risk Factor # 3</a:t>
            </a:r>
            <a:br>
              <a:rPr lang="en-US" altLang="en-US" dirty="0" smtClean="0"/>
            </a:br>
            <a:r>
              <a:rPr lang="en-US" altLang="en-US" sz="3200" dirty="0" smtClean="0"/>
              <a:t>Number of Boiler Rooms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8600" cy="39163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 smtClean="0"/>
              <a:t>An additional risk factor in percentage is added to the plant installed kW rating for each additional boiler room on site.</a:t>
            </a:r>
          </a:p>
          <a:p>
            <a:pPr lvl="1" eaLnBrk="1" hangingPunct="1"/>
            <a:r>
              <a:rPr lang="en-US" altLang="en-US" sz="2400" smtClean="0"/>
              <a:t>This is to encourage a reduced number of boiler rooms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 smtClean="0"/>
          </a:p>
        </p:txBody>
      </p:sp>
      <p:graphicFrame>
        <p:nvGraphicFramePr>
          <p:cNvPr id="74809" name="Group 57"/>
          <p:cNvGraphicFramePr>
            <a:graphicFrameLocks noGrp="1"/>
          </p:cNvGraphicFramePr>
          <p:nvPr>
            <p:ph sz="half" idx="2"/>
          </p:nvPr>
        </p:nvGraphicFramePr>
        <p:xfrm>
          <a:off x="4572000" y="1828800"/>
          <a:ext cx="4114800" cy="4148138"/>
        </p:xfrm>
        <a:graphic>
          <a:graphicData uri="http://schemas.openxmlformats.org/drawingml/2006/table">
            <a:tbl>
              <a:tblPr/>
              <a:tblGrid>
                <a:gridCol w="1981200"/>
                <a:gridCol w="2133600"/>
              </a:tblGrid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Number of Boiler Rooms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Percentage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E9D99493-7AD2-456F-885D-44BD3A2871E7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Risk Factor </a:t>
            </a:r>
            <a:r>
              <a:rPr lang="en-US" altLang="en-US" dirty="0" smtClean="0"/>
              <a:t># 4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200" dirty="0" smtClean="0"/>
              <a:t>Boiler Types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1143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smtClean="0"/>
              <a:t>An additional risk factor in percentage is added to the installed plant kW total for the various boiler types being used in a plant.</a:t>
            </a:r>
          </a:p>
        </p:txBody>
      </p:sp>
      <p:graphicFrame>
        <p:nvGraphicFramePr>
          <p:cNvPr id="94357" name="Group 149"/>
          <p:cNvGraphicFramePr>
            <a:graphicFrameLocks noGrp="1"/>
          </p:cNvGraphicFramePr>
          <p:nvPr>
            <p:ph sz="half" idx="2"/>
          </p:nvPr>
        </p:nvGraphicFramePr>
        <p:xfrm>
          <a:off x="1866900" y="2971800"/>
          <a:ext cx="5562600" cy="2286057"/>
        </p:xfrm>
        <a:graphic>
          <a:graphicData uri="http://schemas.openxmlformats.org/drawingml/2006/table">
            <a:tbl>
              <a:tblPr/>
              <a:tblGrid>
                <a:gridCol w="4419600"/>
                <a:gridCol w="457200"/>
                <a:gridCol w="685800"/>
              </a:tblGrid>
              <a:tr h="396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Unfired/electric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(all types)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HRT/Vertical / addendum ”B” style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Dry Back/ Cast Iron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Wet Back/Firebox/Locomotive</a:t>
                      </a:r>
                    </a:p>
                  </a:txBody>
                  <a:tcPr marT="45722" marB="45722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6%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BC0B14C-3935-46FB-A03B-C52C6F782B61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23579" name="Text Box 150"/>
          <p:cNvSpPr txBox="1">
            <a:spLocks noChangeArrowheads="1"/>
          </p:cNvSpPr>
          <p:nvPr/>
        </p:nvSpPr>
        <p:spPr bwMode="auto">
          <a:xfrm>
            <a:off x="838200" y="5410200"/>
            <a:ext cx="7467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Note: If more than one type of boiler is installed then the highest rated boiler type will apply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Example Risk </a:t>
            </a:r>
            <a:r>
              <a:rPr lang="en-US" altLang="en-US" dirty="0"/>
              <a:t>Factor # </a:t>
            </a:r>
            <a:r>
              <a:rPr lang="en-US" altLang="en-US" dirty="0" smtClean="0"/>
              <a:t>4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3200" dirty="0" smtClean="0"/>
              <a:t>Boiler Types </a:t>
            </a:r>
          </a:p>
        </p:txBody>
      </p:sp>
      <p:sp>
        <p:nvSpPr>
          <p:cNvPr id="72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D8815A5-FEEB-48BE-A057-0C8E29179E19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graphicFrame>
        <p:nvGraphicFramePr>
          <p:cNvPr id="25280" name="Group 704"/>
          <p:cNvGraphicFramePr>
            <a:graphicFrameLocks noGrp="1"/>
          </p:cNvGraphicFramePr>
          <p:nvPr/>
        </p:nvGraphicFramePr>
        <p:xfrm>
          <a:off x="533400" y="3886200"/>
          <a:ext cx="3810000" cy="2499360"/>
        </p:xfrm>
        <a:graphic>
          <a:graphicData uri="http://schemas.openxmlformats.org/drawingml/2006/table">
            <a:tbl>
              <a:tblPr/>
              <a:tblGrid>
                <a:gridCol w="1947863"/>
                <a:gridCol w="254000"/>
                <a:gridCol w="1608137"/>
              </a:tblGrid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(2)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Dryback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Wetback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Wetback Boiler #3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Electric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Additional Risk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6%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277" name="Group 701"/>
          <p:cNvGraphicFramePr>
            <a:graphicFrameLocks noGrp="1"/>
          </p:cNvGraphicFramePr>
          <p:nvPr/>
        </p:nvGraphicFramePr>
        <p:xfrm>
          <a:off x="533400" y="1752600"/>
          <a:ext cx="3810000" cy="1839596"/>
        </p:xfrm>
        <a:graphic>
          <a:graphicData uri="http://schemas.openxmlformats.org/drawingml/2006/table">
            <a:tbl>
              <a:tblPr/>
              <a:tblGrid>
                <a:gridCol w="1608138"/>
                <a:gridCol w="327025"/>
                <a:gridCol w="1874837"/>
              </a:tblGrid>
              <a:tr h="339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(1)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Scotch Marine Dryback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Vertical Firetube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Additional Risk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282" name="Group 706"/>
          <p:cNvGraphicFramePr>
            <a:graphicFrameLocks noGrp="1"/>
          </p:cNvGraphicFramePr>
          <p:nvPr/>
        </p:nvGraphicFramePr>
        <p:xfrm>
          <a:off x="4876800" y="1752600"/>
          <a:ext cx="3352800" cy="3077845"/>
        </p:xfrm>
        <a:graphic>
          <a:graphicData uri="http://schemas.openxmlformats.org/drawingml/2006/table">
            <a:tbl>
              <a:tblPr/>
              <a:tblGrid>
                <a:gridCol w="1447800"/>
                <a:gridCol w="381000"/>
                <a:gridCol w="1524000"/>
              </a:tblGrid>
              <a:tr h="473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(3)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#3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HRT Firetube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Cast Iron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Boiler #6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Watertube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Additional Risk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Risk Factor </a:t>
            </a:r>
            <a:r>
              <a:rPr lang="en-US" altLang="en-US" dirty="0" smtClean="0"/>
              <a:t># 5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200" dirty="0" smtClean="0"/>
              <a:t>Fuel Types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1219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800" smtClean="0"/>
              <a:t>An additional risk factor in percentage  is added to the installed plant kW total for the fuel types used.</a:t>
            </a:r>
          </a:p>
        </p:txBody>
      </p:sp>
      <p:graphicFrame>
        <p:nvGraphicFramePr>
          <p:cNvPr id="25658" name="Group 58"/>
          <p:cNvGraphicFramePr>
            <a:graphicFrameLocks noGrp="1"/>
          </p:cNvGraphicFramePr>
          <p:nvPr>
            <p:ph sz="half" idx="2"/>
          </p:nvPr>
        </p:nvGraphicFramePr>
        <p:xfrm>
          <a:off x="914400" y="2819400"/>
          <a:ext cx="7315200" cy="3108960"/>
        </p:xfrm>
        <a:graphic>
          <a:graphicData uri="http://schemas.openxmlformats.org/drawingml/2006/table">
            <a:tbl>
              <a:tblPr/>
              <a:tblGrid>
                <a:gridCol w="3733800"/>
                <a:gridCol w="533400"/>
                <a:gridCol w="30480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Unfired/electric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Solid Fuel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Pulverized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Black/Red Liquor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Automatic 1</a:t>
                      </a:r>
                      <a:r>
                        <a:rPr kumimoji="0" lang="en-US" alt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Class Plant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E511874-FE41-48E4-B8D3-F42935AD7473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45185" name="Text Box 129"/>
          <p:cNvSpPr txBox="1">
            <a:spLocks noChangeArrowheads="1"/>
          </p:cNvSpPr>
          <p:nvPr/>
        </p:nvSpPr>
        <p:spPr bwMode="auto">
          <a:xfrm>
            <a:off x="1600200" y="5713413"/>
            <a:ext cx="60134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When multiple fuels are used the combustion percentage </a:t>
            </a:r>
          </a:p>
          <a:p>
            <a:pPr algn="ctr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is the highest of all the fuel types plus 5%.</a:t>
            </a:r>
          </a:p>
          <a:p>
            <a:pPr algn="ctr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Example Risk </a:t>
            </a:r>
            <a:r>
              <a:rPr lang="en-US" altLang="en-US" dirty="0"/>
              <a:t>Factor # </a:t>
            </a:r>
            <a:r>
              <a:rPr lang="en-US" altLang="en-US" dirty="0" smtClean="0"/>
              <a:t>5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3200" dirty="0" smtClean="0"/>
              <a:t>Fuel Types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4572000"/>
            <a:ext cx="2286000" cy="914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b="1" smtClean="0">
                <a:solidFill>
                  <a:srgbClr val="FFFF00"/>
                </a:solidFill>
              </a:rPr>
              <a:t>15% to be added to the kW base rating. </a:t>
            </a:r>
            <a:endParaRPr lang="en-US" altLang="en-US" sz="1400" b="1" smtClean="0">
              <a:solidFill>
                <a:srgbClr val="FFFF00"/>
              </a:solidFill>
            </a:endParaRPr>
          </a:p>
        </p:txBody>
      </p:sp>
      <p:sp>
        <p:nvSpPr>
          <p:cNvPr id="11878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3124200" y="4572000"/>
            <a:ext cx="2514600" cy="914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b="1" smtClean="0">
                <a:solidFill>
                  <a:srgbClr val="FFFF00"/>
                </a:solidFill>
              </a:rPr>
              <a:t>15% to be added to the kW base rating. 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altLang="en-US" sz="1600" b="1" smtClean="0">
              <a:solidFill>
                <a:srgbClr val="FFFF00"/>
              </a:solidFill>
            </a:endParaRPr>
          </a:p>
        </p:txBody>
      </p:sp>
      <p:sp>
        <p:nvSpPr>
          <p:cNvPr id="118789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6019800" y="4572000"/>
            <a:ext cx="2590800" cy="990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b="1" smtClean="0">
                <a:solidFill>
                  <a:srgbClr val="FFFF00"/>
                </a:solidFill>
              </a:rPr>
              <a:t>25% to be added to the kW base rating. </a:t>
            </a:r>
          </a:p>
        </p:txBody>
      </p:sp>
      <p:sp>
        <p:nvSpPr>
          <p:cNvPr id="9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4A888782-5159-42B1-80DA-E10C41EAB2E6}" type="slidenum">
              <a:rPr lang="en-US" altLang="en-US"/>
              <a:pPr>
                <a:defRPr/>
              </a:pPr>
              <a:t>24</a:t>
            </a:fld>
            <a:endParaRPr lang="en-US" altLang="en-US"/>
          </a:p>
        </p:txBody>
      </p:sp>
      <p:graphicFrame>
        <p:nvGraphicFramePr>
          <p:cNvPr id="26722" name="Group 98"/>
          <p:cNvGraphicFramePr>
            <a:graphicFrameLocks noGrp="1"/>
          </p:cNvGraphicFramePr>
          <p:nvPr/>
        </p:nvGraphicFramePr>
        <p:xfrm>
          <a:off x="457200" y="2362200"/>
          <a:ext cx="2286000" cy="1448118"/>
        </p:xfrm>
        <a:graphic>
          <a:graphicData uri="http://schemas.openxmlformats.org/drawingml/2006/table">
            <a:tbl>
              <a:tblPr/>
              <a:tblGrid>
                <a:gridCol w="1371600"/>
                <a:gridCol w="304800"/>
                <a:gridCol w="6096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(1)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 + 5%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753" name="Group 129"/>
          <p:cNvGraphicFramePr>
            <a:graphicFrameLocks noGrp="1"/>
          </p:cNvGraphicFramePr>
          <p:nvPr/>
        </p:nvGraphicFramePr>
        <p:xfrm>
          <a:off x="3124200" y="2362200"/>
          <a:ext cx="2286000" cy="1829118"/>
        </p:xfrm>
        <a:graphic>
          <a:graphicData uri="http://schemas.openxmlformats.org/drawingml/2006/table">
            <a:tbl>
              <a:tblPr/>
              <a:tblGrid>
                <a:gridCol w="1371600"/>
                <a:gridCol w="304800"/>
                <a:gridCol w="6096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(2)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Solid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 + 5%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786" name="Group 162"/>
          <p:cNvGraphicFramePr>
            <a:graphicFrameLocks noGrp="1"/>
          </p:cNvGraphicFramePr>
          <p:nvPr/>
        </p:nvGraphicFramePr>
        <p:xfrm>
          <a:off x="6172200" y="2362200"/>
          <a:ext cx="2286000" cy="1829118"/>
        </p:xfrm>
        <a:graphic>
          <a:graphicData uri="http://schemas.openxmlformats.org/drawingml/2006/table">
            <a:tbl>
              <a:tblPr/>
              <a:tblGrid>
                <a:gridCol w="1371600"/>
                <a:gridCol w="304800"/>
                <a:gridCol w="6096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Example (3)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Pulverized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Liquid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Gas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 + 5%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FF00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Total Plant Kilowatt Rating</a:t>
            </a: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37D6EA4-6906-4126-BCFE-D07BC830CFCD}" type="slidenum">
              <a:rPr lang="en-US" altLang="en-US"/>
              <a:pPr>
                <a:defRPr/>
              </a:pPr>
              <a:t>25</a:t>
            </a:fld>
            <a:endParaRPr lang="en-US" altLang="en-US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28650" y="5715000"/>
            <a:ext cx="79819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altLang="en-US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plant is rated as a guarded 4th Class/1 inspection per 24 hour operation</a:t>
            </a:r>
            <a:endParaRPr lang="en-US" altLang="en-US" sz="1600" dirty="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807720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46075" indent="-225425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Case -</a:t>
            </a:r>
            <a:r>
              <a:rPr lang="en-US" altLang="en-US" sz="2000"/>
              <a:t> 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1</a:t>
            </a:r>
          </a:p>
          <a:p>
            <a:endParaRPr lang="en-US" alt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Boiler 1 – 500 kW - Liquid fired - Scotch marine dry back</a:t>
            </a: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Boiler 2 – 750 kW – Gas fired – Vertical</a:t>
            </a: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Located in one boiler room:</a:t>
            </a:r>
          </a:p>
          <a:p>
            <a:endParaRPr lang="en-US" alt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Total installed kilowatts 500 + 750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1250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Two boilers = 10%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One boiler room = 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4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Boiler types = highest of the boiler types = 5% 	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5.  Multiple fuels =  10% is the highest  of the two fuels, so add 5 % = 15%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Total risk factor = 10 + 0 + 5 + 15 = 30%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Additional plant kilowatt risk rating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1250 x .3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375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Final plant rating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1250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+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375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1625 kW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F6CEC589-DC57-4AA1-A2D0-8C5457343796}" type="slidenum">
              <a:rPr lang="en-US" altLang="en-US"/>
              <a:pPr>
                <a:defRPr/>
              </a:pPr>
              <a:t>26</a:t>
            </a:fld>
            <a:endParaRPr lang="en-US" altLang="en-US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628650" y="5967413"/>
            <a:ext cx="79819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altLang="en-US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plant is rated as a 2nd Class plant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57200" y="1295400"/>
            <a:ext cx="8077200" cy="524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346075" indent="-231775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Case -</a:t>
            </a:r>
            <a:r>
              <a:rPr lang="en-US" altLang="en-US" sz="2000"/>
              <a:t> 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2</a:t>
            </a:r>
          </a:p>
          <a:p>
            <a:pPr algn="ctr"/>
            <a:endParaRPr lang="en-US" altLang="en-US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Boiler 1 – 500 kW - Liquid fired - Scotch marine dry back</a:t>
            </a: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Boiler 2 – 500 kW – Liquid fired – Scotch marine wet back</a:t>
            </a: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Boiler 3 - 10000 kW – Solid fired – Watertube</a:t>
            </a: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Boiler 4 - 5000 kW – Electric fired </a:t>
            </a:r>
          </a:p>
          <a:p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Located in two boiler rooms:</a:t>
            </a:r>
          </a:p>
          <a:p>
            <a:endParaRPr lang="en-US" alt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installed kilowatts 500 + 500 + 10000 + 5000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16000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Four boilers = 30%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Two boiler rooms = 20%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Boiler types = highest of the boiler types = 6%	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5.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Multiple fuels = 10 % is the highest of the three fuels, so add 5 % = 15%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additional risk factor = 30 + 20 + 6 + 15 = 71%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Additional plant kilowatt risk rating</a:t>
            </a:r>
            <a:r>
              <a:rPr lang="en-US" altLang="en-US"/>
              <a:t>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16000 x .71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11360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Final plant rating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16000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11360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27360 kW</a:t>
            </a:r>
          </a:p>
          <a:p>
            <a:pPr lvl="1">
              <a:buClr>
                <a:schemeClr val="tx2"/>
              </a:buClr>
            </a:pPr>
            <a:endParaRPr lang="en-US" altLang="en-US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endParaRPr lang="en-US" altLang="en-US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DB16AA9-8B83-4571-9B2F-6601BB4D87F0}" type="slidenum">
              <a:rPr lang="en-US" altLang="en-US"/>
              <a:pPr>
                <a:defRPr/>
              </a:pPr>
              <a:t>27</a:t>
            </a:fld>
            <a:endParaRPr lang="en-US" altLang="en-US"/>
          </a:p>
        </p:txBody>
      </p:sp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534400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177800" indent="-635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Case -</a:t>
            </a:r>
            <a:r>
              <a:rPr lang="en-US" altLang="en-US" sz="2000"/>
              <a:t> 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3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Boiler 1 - 1000 kW - Gas fired – Watertube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Boiler 2 - 1000 kW - Gas fired – Watertube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Boiler 3 - 1000 kW - Gas fired – Watertube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Boiler 4 - 500 kW - Liquid fired – HRT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Boiler 5 - 500 kW - Liquid fired – Cast iron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Boiler 6 - 1500 kW – Solid Fuel – Watertube</a:t>
            </a:r>
          </a:p>
          <a:p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Located in three boiler rooms: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installed kilowatts =1000 + 1000 + 1000 + 500 + 500 + 1500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5500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Six boilers = 40%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Three boiler rooms = 30%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Multiple fuels = 10% is the highest of the three fuels, so add 5 % = 15%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Boiler types = highest of the boiler types = 5%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Total risk factor = 40 + 30 + 15 + 5 = 90%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Additional plant kilowatt risk rating = 5500 x .9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4950 kW</a:t>
            </a:r>
          </a:p>
          <a:p>
            <a:pPr lvl="1">
              <a:buClr>
                <a:schemeClr val="tx2"/>
              </a:buClr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8.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Final plant rating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5500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alt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4950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alt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10450 kW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609600" y="5715000"/>
            <a:ext cx="79819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altLang="en-US" sz="16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rated as a 3</a:t>
            </a:r>
            <a:r>
              <a:rPr lang="en-US" altLang="en-US" sz="1600" b="1" i="1" u="sng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US" altLang="en-US" sz="16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Class plant</a:t>
            </a:r>
            <a:r>
              <a:rPr lang="en-US" altLang="en-US" sz="14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C262D52-8074-4CAC-A83E-7A3B910891FE}" type="slidenum">
              <a:rPr lang="en-US" altLang="en-US"/>
              <a:pPr>
                <a:defRPr/>
              </a:pPr>
              <a:t>28</a:t>
            </a:fld>
            <a:endParaRPr lang="en-US" alt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 smtClean="0"/>
              <a:t>Definitions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8229600" cy="50593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800" b="1" dirty="0" smtClean="0"/>
              <a:t>	</a:t>
            </a:r>
            <a:endParaRPr lang="en-US" altLang="en-US" sz="1800" b="1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1800" b="1" dirty="0" smtClean="0"/>
              <a:t>	</a:t>
            </a:r>
            <a:endParaRPr lang="en-US" altLang="en-US" sz="800" dirty="0" smtClean="0">
              <a:solidFill>
                <a:srgbClr val="FF0000"/>
              </a:solidFill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57200" y="1295400"/>
            <a:ext cx="8229600" cy="422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Boiler</a:t>
            </a:r>
            <a:r>
              <a:rPr lang="en-US" alt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altLang="en-US" sz="2200"/>
              <a:t> means a vessel in which steam or other vapour can be generated or in which a liquid can be heated, by the application of a heat source at a pressure above atmospheric.</a:t>
            </a:r>
            <a:endParaRPr lang="en-US" altLang="en-US" sz="2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Steam Plant</a:t>
            </a:r>
            <a:r>
              <a:rPr lang="en-US" alt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en-US" altLang="en-US" sz="2200"/>
              <a:t>means an installation consisting of boiler(s), auxiliary equipment and related piping systems, in which steam can be generated by the application of a heat source at a pressure above atmospheric.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Hot Water Plant</a:t>
            </a:r>
            <a:r>
              <a:rPr lang="en-US" altLang="en-US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 –</a:t>
            </a:r>
            <a:r>
              <a:rPr lang="en-US" altLang="en-US" sz="2200"/>
              <a:t> means an installation consisting of boiler(s), auxiliary equipment and related piping systems, in which water can be heated by the application of a heat source at a temperature at or above </a:t>
            </a:r>
            <a:br>
              <a:rPr lang="en-US" altLang="en-US" sz="2200"/>
            </a:br>
            <a:r>
              <a:rPr lang="en-US" altLang="en-US" sz="2200"/>
              <a:t>100 </a:t>
            </a:r>
            <a:r>
              <a:rPr lang="en-US" altLang="en-US" sz="2200">
                <a:sym typeface="Symbol" pitchFamily="18" charset="2"/>
              </a:rPr>
              <a:t></a:t>
            </a:r>
            <a:r>
              <a:rPr lang="en-US" altLang="en-US" sz="2200"/>
              <a:t>C (212 </a:t>
            </a:r>
            <a:r>
              <a:rPr lang="en-US" altLang="en-US" sz="2200">
                <a:sym typeface="Symbol" pitchFamily="18" charset="2"/>
              </a:rPr>
              <a:t></a:t>
            </a:r>
            <a:r>
              <a:rPr lang="en-US" altLang="en-US" sz="2200"/>
              <a:t>F).</a:t>
            </a:r>
            <a:endParaRPr lang="en-US" altLang="en-US" sz="2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Outstanding Issues </a:t>
            </a:r>
            <a:br>
              <a:rPr lang="en-US" altLang="en-US" sz="4000" smtClean="0"/>
            </a:br>
            <a:r>
              <a:rPr lang="en-US" altLang="en-US" sz="4000" smtClean="0"/>
              <a:t>Under Review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The qualification time/level of experience for the various levels for Power Engineers should be standardized all across Canada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Requirements for accepting Power Engineering College Programs need to be developed for mutual acceptance among jurisdictions.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Designing a standardized set of plant classification rules for Refrigeration, Compressor, and Steam Prime Mover plants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Encourage the incorporation of the Quebec Operating Engineer system into the SOPEEC system at all levels</a:t>
            </a: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9E35F38-D868-4127-B011-18C8A53485B1}" type="slidenum">
              <a:rPr lang="en-US" altLang="en-US"/>
              <a:pPr>
                <a:defRPr/>
              </a:pPr>
              <a:t>29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2009 National Public Safety Advisory Committee of Canada (NPSAC) requested that a national standard be developed.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intent is to provide a uniform Canadian standard for the safe management and operation of boilers. 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02D4136-BCB1-41A2-AB32-22AFB3C44B91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It is equally desired that a similar rationale be applied to the technologies of Steam Prime Movers, Compression and Refrigeration in order to provide a national standard, as may be regionally required, for safe and uniform regulation of all Canadian power plants</a:t>
            </a:r>
          </a:p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ED7F1A16-B14F-473B-85EF-BABFFE3B085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200" dirty="0" smtClean="0"/>
              <a:t>Power Engineering </a:t>
            </a:r>
            <a:br>
              <a:rPr lang="en-US" altLang="en-US" sz="3200" dirty="0" smtClean="0"/>
            </a:br>
            <a:r>
              <a:rPr lang="en-US" altLang="en-US" sz="3200" dirty="0" smtClean="0"/>
              <a:t>Scope of Knowledge</a:t>
            </a:r>
          </a:p>
        </p:txBody>
      </p:sp>
      <p:sp>
        <p:nvSpPr>
          <p:cNvPr id="19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71F8FAC-3E68-4396-BFD2-D386F350C70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533400" y="50292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172" name="AutoShape 7"/>
          <p:cNvSpPr>
            <a:spLocks noChangeArrowheads="1"/>
          </p:cNvSpPr>
          <p:nvPr/>
        </p:nvSpPr>
        <p:spPr bwMode="auto">
          <a:xfrm>
            <a:off x="1905000" y="40386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173" name="AutoShape 8"/>
          <p:cNvSpPr>
            <a:spLocks noChangeArrowheads="1"/>
          </p:cNvSpPr>
          <p:nvPr/>
        </p:nvSpPr>
        <p:spPr bwMode="auto">
          <a:xfrm>
            <a:off x="4572000" y="2438400"/>
            <a:ext cx="485775" cy="1600200"/>
          </a:xfrm>
          <a:prstGeom prst="upArrow">
            <a:avLst>
              <a:gd name="adj1" fmla="val 50000"/>
              <a:gd name="adj2" fmla="val 82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174" name="AutoShape 9"/>
          <p:cNvSpPr>
            <a:spLocks noChangeArrowheads="1"/>
          </p:cNvSpPr>
          <p:nvPr/>
        </p:nvSpPr>
        <p:spPr bwMode="auto">
          <a:xfrm>
            <a:off x="5791200" y="14478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>
            <a:off x="914400" y="5029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11"/>
          <p:cNvSpPr>
            <a:spLocks noChangeShapeType="1"/>
          </p:cNvSpPr>
          <p:nvPr/>
        </p:nvSpPr>
        <p:spPr bwMode="auto">
          <a:xfrm>
            <a:off x="2438400" y="4038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12"/>
          <p:cNvSpPr>
            <a:spLocks noChangeShapeType="1"/>
          </p:cNvSpPr>
          <p:nvPr/>
        </p:nvSpPr>
        <p:spPr bwMode="auto">
          <a:xfrm>
            <a:off x="4876800" y="2438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974725" y="5105400"/>
            <a:ext cx="42830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4</a:t>
            </a:r>
            <a:r>
              <a:rPr lang="en-US" altLang="en-US" sz="1400" b="1" baseline="30000"/>
              <a:t>th</a:t>
            </a:r>
            <a:r>
              <a:rPr lang="en-US" altLang="en-US" sz="1400" b="1"/>
              <a:t> Class – Entry level. Restrictions on being the shift engineer and a chief engineer.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20% body of knowledge</a:t>
            </a:r>
            <a:r>
              <a:rPr lang="en-US" altLang="en-US" sz="180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/>
          </a:p>
        </p:txBody>
      </p:sp>
      <p:sp>
        <p:nvSpPr>
          <p:cNvPr id="7179" name="Text Box 16"/>
          <p:cNvSpPr txBox="1">
            <a:spLocks noChangeArrowheads="1"/>
          </p:cNvSpPr>
          <p:nvPr/>
        </p:nvSpPr>
        <p:spPr bwMode="auto">
          <a:xfrm>
            <a:off x="2574925" y="4114800"/>
            <a:ext cx="27590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3</a:t>
            </a:r>
            <a:r>
              <a:rPr lang="en-US" altLang="en-US" sz="1400" b="1" baseline="30000"/>
              <a:t>Rd</a:t>
            </a:r>
            <a:r>
              <a:rPr lang="en-US" altLang="en-US" sz="1400" b="1"/>
              <a:t> Class – Restrictions on being the shift engineer and a chief engineer.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40 % body of knowledge</a:t>
            </a:r>
          </a:p>
        </p:txBody>
      </p:sp>
      <p:sp>
        <p:nvSpPr>
          <p:cNvPr id="7180" name="Text Box 17"/>
          <p:cNvSpPr txBox="1">
            <a:spLocks noChangeArrowheads="1"/>
          </p:cNvSpPr>
          <p:nvPr/>
        </p:nvSpPr>
        <p:spPr bwMode="auto">
          <a:xfrm>
            <a:off x="5241925" y="2551113"/>
            <a:ext cx="32162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2</a:t>
            </a:r>
            <a:r>
              <a:rPr lang="en-US" altLang="en-US" sz="1400" b="1" baseline="30000"/>
              <a:t>nd</a:t>
            </a:r>
            <a:r>
              <a:rPr lang="en-US" altLang="en-US" sz="1400" b="1"/>
              <a:t> Class – No restrictions on being the shift engineer. Restrictions on being the chief engineer.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80% body of knowledge</a:t>
            </a:r>
          </a:p>
        </p:txBody>
      </p:sp>
      <p:sp>
        <p:nvSpPr>
          <p:cNvPr id="7181" name="Text Box 18"/>
          <p:cNvSpPr txBox="1">
            <a:spLocks noChangeArrowheads="1"/>
          </p:cNvSpPr>
          <p:nvPr/>
        </p:nvSpPr>
        <p:spPr bwMode="auto">
          <a:xfrm>
            <a:off x="6461125" y="1408113"/>
            <a:ext cx="25304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/>
              <a:t>1</a:t>
            </a:r>
            <a:r>
              <a:rPr lang="en-US" altLang="en-US" sz="1400" b="1" baseline="30000"/>
              <a:t>st</a:t>
            </a:r>
            <a:r>
              <a:rPr lang="en-US" altLang="en-US" sz="1400" b="1"/>
              <a:t> Class – No restrictions.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100 % body of knowledge</a:t>
            </a:r>
          </a:p>
        </p:txBody>
      </p:sp>
      <p:sp>
        <p:nvSpPr>
          <p:cNvPr id="7182" name="Line 25"/>
          <p:cNvSpPr>
            <a:spLocks noChangeShapeType="1"/>
          </p:cNvSpPr>
          <p:nvPr/>
        </p:nvSpPr>
        <p:spPr bwMode="auto">
          <a:xfrm>
            <a:off x="5334000" y="5638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83" name="Group 30"/>
          <p:cNvGrpSpPr>
            <a:grpSpLocks/>
          </p:cNvGrpSpPr>
          <p:nvPr/>
        </p:nvGrpSpPr>
        <p:grpSpPr bwMode="auto">
          <a:xfrm>
            <a:off x="5867400" y="4191000"/>
            <a:ext cx="2971800" cy="914400"/>
            <a:chOff x="3648" y="3120"/>
            <a:chExt cx="1872" cy="576"/>
          </a:xfrm>
        </p:grpSpPr>
        <p:sp>
          <p:nvSpPr>
            <p:cNvPr id="7185" name="AutoShape 20"/>
            <p:cNvSpPr>
              <a:spLocks noChangeArrowheads="1"/>
            </p:cNvSpPr>
            <p:nvPr/>
          </p:nvSpPr>
          <p:spPr bwMode="auto">
            <a:xfrm>
              <a:off x="3744" y="3168"/>
              <a:ext cx="192" cy="432"/>
            </a:xfrm>
            <a:prstGeom prst="upArrow">
              <a:avLst>
                <a:gd name="adj1" fmla="val 50000"/>
                <a:gd name="adj2" fmla="val 5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FF00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7186" name="Text Box 21"/>
            <p:cNvSpPr txBox="1">
              <a:spLocks noChangeArrowheads="1"/>
            </p:cNvSpPr>
            <p:nvPr/>
          </p:nvSpPr>
          <p:spPr bwMode="auto">
            <a:xfrm>
              <a:off x="3984" y="3216"/>
              <a:ext cx="153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FF00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/>
                <a:t>The arrow represents the body of knowledge obtained</a:t>
              </a:r>
            </a:p>
          </p:txBody>
        </p:sp>
        <p:sp>
          <p:nvSpPr>
            <p:cNvPr id="7187" name="Rectangle 28"/>
            <p:cNvSpPr>
              <a:spLocks noChangeArrowheads="1"/>
            </p:cNvSpPr>
            <p:nvPr/>
          </p:nvSpPr>
          <p:spPr bwMode="auto">
            <a:xfrm>
              <a:off x="3648" y="3120"/>
              <a:ext cx="1872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Ø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5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FF00"/>
                </a:buClr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Proposed Model for </a:t>
            </a:r>
            <a:br>
              <a:rPr lang="en-US" altLang="en-US" sz="3600" smtClean="0"/>
            </a:br>
            <a:r>
              <a:rPr lang="en-US" altLang="en-US" sz="3600" smtClean="0"/>
              <a:t>Boiler Plant Rating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Traditionally boilers in plants have been classified as either being high pressure or low pressure boilers.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 In most cases boilers operating above 101 kPa </a:t>
            </a:r>
            <a:br>
              <a:rPr lang="en-US" altLang="en-US" sz="2200" smtClean="0"/>
            </a:br>
            <a:r>
              <a:rPr lang="en-US" altLang="en-US" sz="2200" smtClean="0"/>
              <a:t>(15 psi ) </a:t>
            </a:r>
            <a:r>
              <a:rPr lang="en-US" altLang="en-US" sz="2200" smtClean="0">
                <a:solidFill>
                  <a:srgbClr val="FF0000"/>
                </a:solidFill>
              </a:rPr>
              <a:t>steam</a:t>
            </a:r>
            <a:r>
              <a:rPr lang="en-US" altLang="en-US" sz="2200" smtClean="0"/>
              <a:t> and 1103 kPa (160 psi ) </a:t>
            </a:r>
            <a:r>
              <a:rPr lang="en-US" altLang="en-US" sz="2200" smtClean="0">
                <a:solidFill>
                  <a:srgbClr val="FF0000"/>
                </a:solidFill>
              </a:rPr>
              <a:t>hot water </a:t>
            </a:r>
            <a:r>
              <a:rPr lang="en-US" altLang="en-US" sz="2200" smtClean="0"/>
              <a:t>were classified as being high pressure and or power boilers.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2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Boilers operating at or below 101 kPa (15 psi ) </a:t>
            </a:r>
            <a:r>
              <a:rPr lang="en-US" altLang="en-US" sz="2200" smtClean="0">
                <a:solidFill>
                  <a:srgbClr val="FF0000"/>
                </a:solidFill>
              </a:rPr>
              <a:t>steam</a:t>
            </a:r>
            <a:r>
              <a:rPr lang="en-US" altLang="en-US" sz="2200" smtClean="0"/>
              <a:t> and 1103 kPa (160 psi ) </a:t>
            </a:r>
            <a:r>
              <a:rPr lang="en-US" altLang="en-US" sz="2200" smtClean="0">
                <a:solidFill>
                  <a:srgbClr val="FF0000"/>
                </a:solidFill>
              </a:rPr>
              <a:t>hot water </a:t>
            </a:r>
            <a:r>
              <a:rPr lang="en-US" altLang="en-US" sz="2200" smtClean="0"/>
              <a:t>were classified as low pressure and or heating boilers.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5B1ACFB-EB80-4E28-B0F7-00C4A80AF49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is recommended by the sub-committee relative to boiler management and operation differences between Low and High Pressure Steam and High Temperature Hot Water that it cannot warrant the regulation of pressure and temperature segregation.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F8B9249C-90D0-4B6A-943F-5F139619A48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Benefits of Proposed Change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  <a:buSzTx/>
            </a:pPr>
            <a:r>
              <a:rPr lang="en-US" altLang="en-US" sz="2800" smtClean="0"/>
              <a:t>The benefits of eliminating pressure and temperature segregation includes: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/>
              <a:t>the current classification and supervisory requirements are primarily based on the risk factor of boiler energy rating rather than pressure/temperature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/>
              <a:t>simplified regulations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/>
              <a:t>reduced regulation impact on industry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/>
              <a:t>a Standard Power Engineers Operating Allowance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/>
              <a:t>increased practical opportunities for 4</a:t>
            </a:r>
            <a:r>
              <a:rPr lang="en-US" altLang="en-US" sz="2600" baseline="30000" smtClean="0"/>
              <a:t>th</a:t>
            </a:r>
            <a:r>
              <a:rPr lang="en-US" altLang="en-US" sz="2600" smtClean="0"/>
              <a:t> and 3</a:t>
            </a:r>
            <a:r>
              <a:rPr lang="en-US" altLang="en-US" sz="2600" baseline="30000" smtClean="0"/>
              <a:t>rd</a:t>
            </a:r>
            <a:r>
              <a:rPr lang="en-US" altLang="en-US" sz="2600" smtClean="0"/>
              <a:t> class engineers in relation to their academic knowledge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600" smtClean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514FC5E2-3A74-4FA1-91DA-36160B3E06F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The proposed model is designed to encourage a central boiler room and a reduced number of boilers.</a:t>
            </a:r>
          </a:p>
          <a:p>
            <a:pPr eaLnBrk="1" hangingPunct="1">
              <a:lnSpc>
                <a:spcPct val="80000"/>
              </a:lnSpc>
            </a:pPr>
            <a:endParaRPr lang="en-US" alt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This will provide a reduction of equipment failures, reduced maintenance, plant operating errors, and increased safety.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908263C5-2332-449F-B4A9-8DDEFDE53DAB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A3E1240ED2D34AADCAEDB09119B605" ma:contentTypeVersion="3" ma:contentTypeDescription="Create a new document." ma:contentTypeScope="" ma:versionID="785c1263a15d308d9e7a18c93166561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4c6a8d6852ba7c4a6ec89eec9d305f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51CA3B-320E-4298-94EA-FF407C9FD181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EF1AA14-60F0-43ED-98FF-AA160B0C5B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A1106AA-C121-4183-8EDC-D8E2CBEDCA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14098</TotalTime>
  <Words>1884</Words>
  <Application>Microsoft Office PowerPoint</Application>
  <PresentationFormat>On-screen Show (4:3)</PresentationFormat>
  <Paragraphs>376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Ripple</vt:lpstr>
      <vt:lpstr>SOPEEC Sub-Committee 2014</vt:lpstr>
      <vt:lpstr>SOPEEC Uniform Plant Rating, Plant Classification for Canada</vt:lpstr>
      <vt:lpstr>PowerPoint Presentation</vt:lpstr>
      <vt:lpstr>PowerPoint Presentation</vt:lpstr>
      <vt:lpstr>Power Engineering  Scope of Knowledge</vt:lpstr>
      <vt:lpstr>Proposed Model for  Boiler Plant Rating</vt:lpstr>
      <vt:lpstr>PowerPoint Presentation</vt:lpstr>
      <vt:lpstr>Benefits of Proposed Change</vt:lpstr>
      <vt:lpstr>PowerPoint Presentation</vt:lpstr>
      <vt:lpstr>Proposed Model for  Supervision Requirements:  </vt:lpstr>
      <vt:lpstr>Five Risk Factors </vt:lpstr>
      <vt:lpstr>Risk Factors</vt:lpstr>
      <vt:lpstr>Boiler Plant Classification  Guarded boilers/plants are in yellow</vt:lpstr>
      <vt:lpstr>Determining Boiler Kilowatt Rating</vt:lpstr>
      <vt:lpstr>Determining Boiler Kilowatt Rating</vt:lpstr>
      <vt:lpstr>Risk Factor # 1 Total Installed Capacity</vt:lpstr>
      <vt:lpstr>Examples Risk Factor # 1  Total Installed kW Capacity</vt:lpstr>
      <vt:lpstr>Risk Factor # 2 Number of Boilers</vt:lpstr>
      <vt:lpstr>Example Risk Factor # 2 </vt:lpstr>
      <vt:lpstr>Risk Factor # 3 Number of Boiler Rooms</vt:lpstr>
      <vt:lpstr>Risk Factor # 4 Boiler Types</vt:lpstr>
      <vt:lpstr>Example Risk Factor # 4 Boiler Types </vt:lpstr>
      <vt:lpstr>Risk Factor # 5 Fuel Types</vt:lpstr>
      <vt:lpstr>Example Risk Factor # 5 Fuel Types</vt:lpstr>
      <vt:lpstr>Total Plant Kilowatt Rating</vt:lpstr>
      <vt:lpstr>PowerPoint Presentation</vt:lpstr>
      <vt:lpstr>PowerPoint Presentation</vt:lpstr>
      <vt:lpstr>Definitions</vt:lpstr>
      <vt:lpstr>Outstanding Issues  Under Review</vt:lpstr>
    </vt:vector>
  </TitlesOfParts>
  <Company>PEIGOV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srtownsend</dc:creator>
  <cp:lastModifiedBy>Loran, Todd J</cp:lastModifiedBy>
  <cp:revision>167</cp:revision>
  <dcterms:created xsi:type="dcterms:W3CDTF">2012-12-27T13:33:22Z</dcterms:created>
  <dcterms:modified xsi:type="dcterms:W3CDTF">2015-05-25T04:48:46Z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Miller D u650703</vt:lpwstr>
  </property>
  <property fmtid="{D5CDD505-2E9C-101B-9397-08002B2CF9AE}" pid="3" name="Update_Footer">
    <vt:lpwstr>No</vt:lpwstr>
  </property>
  <property fmtid="{D5CDD505-2E9C-101B-9397-08002B2CF9AE}" pid="4" name="Radio_Button">
    <vt:lpwstr>NONE</vt:lpwstr>
  </property>
  <property fmtid="{D5CDD505-2E9C-101B-9397-08002B2CF9AE}" pid="5" name="Information_Classification">
    <vt:lpwstr>MEGLOBAL RESTRICTED</vt:lpwstr>
  </property>
  <property fmtid="{D5CDD505-2E9C-101B-9397-08002B2CF9AE}" pid="6" name="Record_Title_ID">
    <vt:lpwstr>72</vt:lpwstr>
  </property>
  <property fmtid="{D5CDD505-2E9C-101B-9397-08002B2CF9AE}" pid="7" name="Initial_Creation_Date">
    <vt:filetime>2012-12-27T13:33:22Z</vt:filetime>
  </property>
  <property fmtid="{D5CDD505-2E9C-101B-9397-08002B2CF9AE}" pid="8" name="Retention_Period_Start_Date">
    <vt:filetime>2014-10-22T17:36:04Z</vt:filetime>
  </property>
  <property fmtid="{D5CDD505-2E9C-101B-9397-08002B2CF9AE}" pid="9" name="Last_Reviewed_Date">
    <vt:lpwstr/>
  </property>
  <property fmtid="{D5CDD505-2E9C-101B-9397-08002B2CF9AE}" pid="10" name="Retention_Review_Frequency">
    <vt:lpwstr/>
  </property>
  <property fmtid="{D5CDD505-2E9C-101B-9397-08002B2CF9AE}" pid="11" name="ContentTypeId">
    <vt:lpwstr>0x010100C8A3E1240ED2D34AADCAEDB09119B605</vt:lpwstr>
  </property>
</Properties>
</file>